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58" r:id="rId7"/>
    <p:sldId id="261" r:id="rId8"/>
    <p:sldId id="282" r:id="rId9"/>
    <p:sldId id="259" r:id="rId10"/>
    <p:sldId id="277" r:id="rId11"/>
    <p:sldId id="262" r:id="rId12"/>
    <p:sldId id="260" r:id="rId13"/>
    <p:sldId id="278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0" r:id="rId23"/>
    <p:sldId id="271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125B5-6B27-4C9D-A1E2-92C28E661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8F6DB1-7CFC-41E9-8C88-0873587E5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98CB0-F56D-4A54-8368-1CF5E9B2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01627-5A45-4406-98A8-9137AAD8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65AE4-4F28-444E-A554-F054A6D7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7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1C692-8D9D-427B-9C86-5D575FA1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5D1AEC-8E0E-42DD-834D-CE35DE183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BAFC5-D2CB-46E1-AB73-F456932E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C7203-2D4B-456E-BFCC-8A4474CA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C1268-BDD8-415E-8079-46E7373C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2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76FA2E-6338-4154-88EE-D8C55C1F3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8BF981-3155-45C7-ABAB-34ED53A61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B1519-CEBF-4BF4-A4B4-4D370C79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709EC-AC5B-4C98-A4F5-58460417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1B3E4-04C2-41F7-86B5-F4D01EC8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7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353E9-727D-4CCA-A412-C8A990A5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A1682-834B-4437-A84E-D35FD0E80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E2978-E122-462F-9C83-619BB51A1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68E64-D8BB-4679-B242-8803E713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385E1-012B-4D30-B4E8-2490B56D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095C4-14B9-4C5E-A7CF-F91715F99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F7E66E-7D15-4331-82C9-A564ADCCA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E0092-429C-4509-9E9B-8BE432B5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2836AC-B8E4-48E0-B2E0-4B9D3A3E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3BD0D-FB7A-41A1-8093-B3A31F44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7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64B21-3F7E-4298-B6A4-63CBDC6A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87FD7-7064-4A9B-81A4-C21CAE595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49503F-6F28-4D04-87FD-390ED1A87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49B61-BCDF-4B81-BFF2-11E58FA99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64045-09FA-4B46-BD0D-AF5E88DB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E8429-F6FE-4403-BD07-67B07DB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27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7AD6E-D663-4398-9ACB-F05E9372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03918-6110-40B2-A9B1-0C0DCE61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38753-79EE-45C5-8724-D794A2CDC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C5BAB2-E88A-47A7-B284-DA04BEF92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A83B94-DFA9-41BA-9D9B-05AE7ECC9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397A70-46E9-4164-935B-FD18FBA7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0297E5-BFC4-4A48-8B81-ED6288B0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027C98-39F3-41C9-AEAD-6C2C5FCD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7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CDA12-4DEB-4EC6-AC5B-3468D3BA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104D75-7E9D-4B3B-8376-50C2A6EE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B82245-F39A-4596-9545-441C2ACA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CB8666-CB0C-4B2C-A96B-D6EE6F12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21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68E1D6-EE4A-467D-8BA8-292E2A30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DEA7AF-C08C-41D2-B1ED-7DACFB84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A02C82-DB97-4C49-92A2-1E7EA7BB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8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114CA-C183-46A5-B5C1-B09480DF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F1D50-1495-4BEF-856E-524827CA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524F1-3DB1-4B30-8C8B-F999FF6DD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0DF9EF-EA19-4903-A561-8457646F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68577-192A-401D-AADB-F3D6F509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BCEFF-AAED-4551-99B3-30879809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7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B49D1-524E-4FCB-90C5-C09DF065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BCFB65-2FBA-429E-8DE8-2EF38718E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1A7440-5143-4091-A4BD-F0EF9CEA6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12785-2D66-4D05-8E47-65A4FD81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BFF2D-F8A8-4F27-AC05-5B387B65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3BEA5B-21E2-44A4-9358-14673C90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7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E0A97A-F335-4467-8519-37415131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0A3A3-9088-41F1-A951-6893418A8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B3242-9C9E-43EE-8076-B54673542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A9088-8D31-4B23-95E5-51451B176CFC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2ACAF-43CB-4C65-9886-FB6479470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A3B3AF-4A80-4C25-AA16-76F4A8A51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E3FD-3E89-471A-BEDD-D23B3F015F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61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374DD-2200-4D52-9FC9-D9052196B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237" y="1122363"/>
            <a:ext cx="11603526" cy="2387600"/>
          </a:xfrm>
        </p:spPr>
        <p:txBody>
          <a:bodyPr>
            <a:noAutofit/>
          </a:bodyPr>
          <a:lstStyle/>
          <a:p>
            <a:r>
              <a:rPr lang="en-US" altLang="ko-KR" sz="4400" b="1" dirty="0" err="1"/>
              <a:t>Alleloscope</a:t>
            </a:r>
            <a:r>
              <a:rPr lang="en-US" altLang="ko-KR" sz="4400" b="1" dirty="0"/>
              <a:t>: Capturing DNA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copy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number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alteration</a:t>
            </a:r>
            <a:r>
              <a:rPr lang="ko-KR" altLang="en-US" sz="4400" b="1" dirty="0"/>
              <a:t> </a:t>
            </a:r>
            <a:r>
              <a:rPr lang="en-US" altLang="ko-KR" sz="4400" b="1" dirty="0"/>
              <a:t>and chromatin accessibility</a:t>
            </a:r>
            <a:r>
              <a:rPr lang="ko-KR" altLang="en-US" sz="4400" b="1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6A064B-E651-4841-8E46-8E6DACC25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Jaehyoung Hong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80D22A-757D-4242-B589-70B64601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4429919"/>
            <a:ext cx="6267450" cy="209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1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D7789-8A03-4A90-A602-46AD69BC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 of segmentation: </a:t>
            </a:r>
            <a:br>
              <a:rPr lang="en-US" altLang="ko-KR" b="1" dirty="0"/>
            </a:br>
            <a:r>
              <a:rPr lang="en-US" altLang="ko-KR" b="1" dirty="0"/>
              <a:t>HMM model based calculation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FC338E-1E88-4DD9-9F6E-2C4B0924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02" y="2048608"/>
            <a:ext cx="3857625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4ABE2-947F-4831-8AE9-238929F29285}"/>
              </a:ext>
            </a:extLst>
          </p:cNvPr>
          <p:cNvSpPr txBox="1"/>
          <p:nvPr/>
        </p:nvSpPr>
        <p:spPr>
          <a:xfrm>
            <a:off x="6096000" y="3190348"/>
            <a:ext cx="495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If matched normal sample is available: </a:t>
            </a:r>
          </a:p>
          <a:p>
            <a:r>
              <a:rPr lang="en-US" altLang="ko-KR" dirty="0"/>
              <a:t>   Segmentation is given by FACLON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CA4BD-7CC2-4499-96CE-5C93F83CB53C}"/>
              </a:ext>
            </a:extLst>
          </p:cNvPr>
          <p:cNvSpPr txBox="1"/>
          <p:nvPr/>
        </p:nvSpPr>
        <p:spPr>
          <a:xfrm>
            <a:off x="219754" y="5771740"/>
            <a:ext cx="569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Find the region (cluster) where Copy number aberration (CNA) occurs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3C16-FB22-4260-B787-91473CE0F2D7}"/>
              </a:ext>
            </a:extLst>
          </p:cNvPr>
          <p:cNvSpPr txBox="1"/>
          <p:nvPr/>
        </p:nvSpPr>
        <p:spPr>
          <a:xfrm>
            <a:off x="2412662" y="3323898"/>
            <a:ext cx="1448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Amplification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0EBED-9B9A-49EB-95B1-D75B14134D3B}"/>
              </a:ext>
            </a:extLst>
          </p:cNvPr>
          <p:cNvSpPr txBox="1"/>
          <p:nvPr/>
        </p:nvSpPr>
        <p:spPr>
          <a:xfrm>
            <a:off x="6096000" y="4059527"/>
            <a:ext cx="495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If matched normal sample is not available: </a:t>
            </a:r>
          </a:p>
          <a:p>
            <a:r>
              <a:rPr lang="en-US" altLang="ko-KR" dirty="0"/>
              <a:t>   HMM model based calculation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6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D7789-8A03-4A90-A602-46AD69BC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 of segmentation: </a:t>
            </a:r>
            <a:br>
              <a:rPr lang="en-US" altLang="ko-KR" b="1" dirty="0"/>
            </a:br>
            <a:r>
              <a:rPr lang="en-US" altLang="ko-KR" b="1" dirty="0"/>
              <a:t>HMM model based calculation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2472D-9977-4C90-B847-46DBFFC1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6" y="2725888"/>
            <a:ext cx="4736453" cy="3181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0EBED-9B9A-49EB-95B1-D75B14134D3B}"/>
              </a:ext>
            </a:extLst>
          </p:cNvPr>
          <p:cNvSpPr txBox="1"/>
          <p:nvPr/>
        </p:nvSpPr>
        <p:spPr>
          <a:xfrm>
            <a:off x="838200" y="1913512"/>
            <a:ext cx="495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If matched normal sample is not available: </a:t>
            </a:r>
          </a:p>
          <a:p>
            <a:r>
              <a:rPr lang="en-US" altLang="ko-KR" dirty="0"/>
              <a:t>   HMM model based calculation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0E657C-A477-49EC-9288-E49FC7FB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03" y="3712692"/>
            <a:ext cx="2701504" cy="1418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28432E-4F34-4837-A459-2C71818F746F}"/>
              </a:ext>
            </a:extLst>
          </p:cNvPr>
          <p:cNvSpPr txBox="1"/>
          <p:nvPr/>
        </p:nvSpPr>
        <p:spPr>
          <a:xfrm>
            <a:off x="542826" y="6073251"/>
            <a:ext cx="5545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Example of HMM model used for DNA labelling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066A6-F013-4211-A747-BF85F0B0AA6A}"/>
              </a:ext>
            </a:extLst>
          </p:cNvPr>
          <p:cNvSpPr txBox="1"/>
          <p:nvPr/>
        </p:nvSpPr>
        <p:spPr>
          <a:xfrm>
            <a:off x="-49668" y="3775939"/>
            <a:ext cx="118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Observation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D2A08-7217-4424-B76B-E86CA1158A13}"/>
              </a:ext>
            </a:extLst>
          </p:cNvPr>
          <p:cNvSpPr txBox="1"/>
          <p:nvPr/>
        </p:nvSpPr>
        <p:spPr>
          <a:xfrm>
            <a:off x="-49669" y="4395489"/>
            <a:ext cx="118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Hidden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CB793-D54F-428E-9979-EC236BBBA147}"/>
              </a:ext>
            </a:extLst>
          </p:cNvPr>
          <p:cNvSpPr txBox="1"/>
          <p:nvPr/>
        </p:nvSpPr>
        <p:spPr>
          <a:xfrm>
            <a:off x="740616" y="2725888"/>
            <a:ext cx="109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Emission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8D40C-30F8-452A-8344-7393F2FEE2C9}"/>
              </a:ext>
            </a:extLst>
          </p:cNvPr>
          <p:cNvSpPr txBox="1"/>
          <p:nvPr/>
        </p:nvSpPr>
        <p:spPr>
          <a:xfrm>
            <a:off x="4379554" y="3712692"/>
            <a:ext cx="109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Transition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E5969-DC80-4495-AFE1-4D6046082CA1}"/>
              </a:ext>
            </a:extLst>
          </p:cNvPr>
          <p:cNvSpPr txBox="1"/>
          <p:nvPr/>
        </p:nvSpPr>
        <p:spPr>
          <a:xfrm>
            <a:off x="6410130" y="1913512"/>
            <a:ext cx="4007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400" dirty="0"/>
              <a:t>Now we have count for each SNP (pooled)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66B39-C305-4B96-8495-6059FD4B8CA7}"/>
              </a:ext>
            </a:extLst>
          </p:cNvPr>
          <p:cNvSpPr txBox="1"/>
          <p:nvPr/>
        </p:nvSpPr>
        <p:spPr>
          <a:xfrm>
            <a:off x="6410130" y="2400712"/>
            <a:ext cx="434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Observation: #(SNP1)→#(SNP2)→#(SNP3)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B0BE6-E11C-444F-821C-C042929C10DC}"/>
              </a:ext>
            </a:extLst>
          </p:cNvPr>
          <p:cNvSpPr txBox="1"/>
          <p:nvPr/>
        </p:nvSpPr>
        <p:spPr>
          <a:xfrm>
            <a:off x="6410130" y="2855706"/>
            <a:ext cx="5041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Hidden state: Deletion, Copy-neutral, Amplification, Double-amplification (Read count reflects Copy number)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F25369-3BAC-4CBB-8C61-385EF06EEB36}"/>
                  </a:ext>
                </a:extLst>
              </p:cNvPr>
              <p:cNvSpPr txBox="1"/>
              <p:nvPr/>
            </p:nvSpPr>
            <p:spPr>
              <a:xfrm>
                <a:off x="9321282" y="4051246"/>
                <a:ext cx="27015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Transition </a:t>
                </a:r>
              </a:p>
              <a:p>
                <a:r>
                  <a:rPr lang="en-US" altLang="ko-KR" sz="1400" dirty="0"/>
                  <a:t>(t: hyperparameter=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1×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F25369-3BAC-4CBB-8C61-385EF06E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282" y="4051246"/>
                <a:ext cx="2701504" cy="523220"/>
              </a:xfrm>
              <a:prstGeom prst="rect">
                <a:avLst/>
              </a:prstGeom>
              <a:blipFill>
                <a:blip r:embed="rId4"/>
                <a:stretch>
                  <a:fillRect l="-677" t="-2353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F4EB27B-72C2-41BF-B57F-5634044464E9}"/>
              </a:ext>
            </a:extLst>
          </p:cNvPr>
          <p:cNvSpPr txBox="1"/>
          <p:nvPr/>
        </p:nvSpPr>
        <p:spPr>
          <a:xfrm>
            <a:off x="6410130" y="5354132"/>
            <a:ext cx="485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Note that observation is count (continuous)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EB546-F6B0-4228-A273-FDC55FE7FA2E}"/>
                  </a:ext>
                </a:extLst>
              </p:cNvPr>
              <p:cNvSpPr txBox="1"/>
              <p:nvPr/>
            </p:nvSpPr>
            <p:spPr>
              <a:xfrm>
                <a:off x="7840825" y="5842418"/>
                <a:ext cx="2701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sz="2000" i="1" dirty="0" smtClean="0">
                          <a:latin typeface="Cambria Math" panose="02040503050406030204" pitchFamily="18" charset="0"/>
                        </a:rPr>
                        <m:t>({0.5,1,1.2,1.8},0.2)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EB546-F6B0-4228-A273-FDC55FE7F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825" y="5842418"/>
                <a:ext cx="2701504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489E060-58AC-4DEB-BBC6-8389C689E5F5}"/>
              </a:ext>
            </a:extLst>
          </p:cNvPr>
          <p:cNvSpPr txBox="1"/>
          <p:nvPr/>
        </p:nvSpPr>
        <p:spPr>
          <a:xfrm>
            <a:off x="8663472" y="6406050"/>
            <a:ext cx="905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Emission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AECE804-649E-4CF4-9735-84034FD1F1CE}"/>
              </a:ext>
            </a:extLst>
          </p:cNvPr>
          <p:cNvSpPr/>
          <p:nvPr/>
        </p:nvSpPr>
        <p:spPr>
          <a:xfrm>
            <a:off x="6267353" y="1690689"/>
            <a:ext cx="5755433" cy="50231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598417-35D0-4DD3-8DC1-9C3BD71ABD38}"/>
              </a:ext>
            </a:extLst>
          </p:cNvPr>
          <p:cNvSpPr txBox="1"/>
          <p:nvPr/>
        </p:nvSpPr>
        <p:spPr>
          <a:xfrm>
            <a:off x="11275" y="4973263"/>
            <a:ext cx="142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/>
              <a:t>Parsing gives segmentation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652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4D71FCE-32C2-4CB6-814D-19E27720B2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4000" b="1" dirty="0"/>
                  <a:t>Overview of EM-algorithm: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</m:oMath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4D71FCE-32C2-4CB6-814D-19E27720B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216AC7A-28F4-4EF7-A2A1-A7C372F8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6238"/>
            <a:ext cx="4104588" cy="519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95BA4-B8F2-4B30-B0AB-FFB8900689A4}"/>
                  </a:ext>
                </a:extLst>
              </p:cNvPr>
              <p:cNvSpPr txBox="1"/>
              <p:nvPr/>
            </p:nvSpPr>
            <p:spPr>
              <a:xfrm>
                <a:off x="6106108" y="2207336"/>
                <a:ext cx="42360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For fixed segmented region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495BA4-B8F2-4B30-B0AB-FFB89006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8" y="2207336"/>
                <a:ext cx="4236098" cy="369332"/>
              </a:xfrm>
              <a:prstGeom prst="rect">
                <a:avLst/>
              </a:prstGeom>
              <a:blipFill>
                <a:blip r:embed="rId4"/>
                <a:stretch>
                  <a:fillRect l="-100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508403-2E79-4FCE-8262-CA8A837CECC2}"/>
                  </a:ext>
                </a:extLst>
              </p:cNvPr>
              <p:cNvSpPr txBox="1"/>
              <p:nvPr/>
            </p:nvSpPr>
            <p:spPr>
              <a:xfrm>
                <a:off x="6106108" y="2761334"/>
                <a:ext cx="423609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: cell,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: SNP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508403-2E79-4FCE-8262-CA8A837CE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8" y="2761334"/>
                <a:ext cx="4236098" cy="374526"/>
              </a:xfrm>
              <a:prstGeom prst="rect">
                <a:avLst/>
              </a:prstGeom>
              <a:blipFill>
                <a:blip r:embed="rId5"/>
                <a:stretch>
                  <a:fillRect l="-1007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6160B6F-4303-4F07-847F-457E86454205}"/>
              </a:ext>
            </a:extLst>
          </p:cNvPr>
          <p:cNvSpPr txBox="1"/>
          <p:nvPr/>
        </p:nvSpPr>
        <p:spPr>
          <a:xfrm>
            <a:off x="6106108" y="3320526"/>
            <a:ext cx="486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Major haplotype: Haplotype with higher copy number in whole cell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0CD4-1C07-44A4-AE7B-BA7686775C0E}"/>
                  </a:ext>
                </a:extLst>
              </p:cNvPr>
              <p:cNvSpPr txBox="1"/>
              <p:nvPr/>
            </p:nvSpPr>
            <p:spPr>
              <a:xfrm>
                <a:off x="6106108" y="4131216"/>
                <a:ext cx="4866692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: 1 if reference allele is in major, 0 </a:t>
                </a:r>
                <a:r>
                  <a:rPr lang="en-US" altLang="ko-KR" dirty="0" err="1"/>
                  <a:t>o.w</a:t>
                </a:r>
                <a:r>
                  <a:rPr lang="en-US" altLang="ko-KR" dirty="0"/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6D0CD4-1C07-44A4-AE7B-BA7686775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8" y="4131216"/>
                <a:ext cx="4866692" cy="391646"/>
              </a:xfrm>
              <a:prstGeom prst="rect">
                <a:avLst/>
              </a:prstGeom>
              <a:blipFill>
                <a:blip r:embed="rId6"/>
                <a:stretch>
                  <a:fillRect l="-877"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1B4EEF-0437-46C9-9E3F-A50DEE1B26DD}"/>
                  </a:ext>
                </a:extLst>
              </p:cNvPr>
              <p:cNvSpPr txBox="1"/>
              <p:nvPr/>
            </p:nvSpPr>
            <p:spPr>
              <a:xfrm>
                <a:off x="6106108" y="4708714"/>
                <a:ext cx="48666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en-US" altLang="ko-KR" dirty="0"/>
                  <a:t>: #(major)/#(</a:t>
                </a:r>
                <a:r>
                  <a:rPr lang="en-US" altLang="ko-KR" dirty="0" err="1"/>
                  <a:t>major+minor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1B4EEF-0437-46C9-9E3F-A50DEE1B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108" y="4708714"/>
                <a:ext cx="4866692" cy="369332"/>
              </a:xfrm>
              <a:prstGeom prst="rect">
                <a:avLst/>
              </a:prstGeom>
              <a:blipFill>
                <a:blip r:embed="rId7"/>
                <a:stretch>
                  <a:fillRect l="-87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4D71FCE-32C2-4CB6-814D-19E27720B2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4000" b="1" dirty="0"/>
                  <a:t>Overview of EM-algorithm: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40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ko-KR" sz="4000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</m:oMath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4D71FCE-32C2-4CB6-814D-19E27720B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216AC7A-28F4-4EF7-A2A1-A7C372F8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4" y="1572854"/>
            <a:ext cx="4104588" cy="51944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986B3D-A19B-472D-8F90-35A0F827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45" y="1809823"/>
            <a:ext cx="7173491" cy="1269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633C15-DF51-4BBF-8572-78B0D2E08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663" y="3853801"/>
            <a:ext cx="7127417" cy="1269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2616F5-8170-4A96-9B04-1C97B234D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36" y="5160711"/>
            <a:ext cx="5188986" cy="1444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05767-779F-459C-92C6-0DC295CDC2A8}"/>
                  </a:ext>
                </a:extLst>
              </p:cNvPr>
              <p:cNvSpPr txBox="1"/>
              <p:nvPr/>
            </p:nvSpPr>
            <p:spPr>
              <a:xfrm>
                <a:off x="5088973" y="3037354"/>
                <a:ext cx="6419461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i="1" dirty="0"/>
                  <a:t> </a:t>
                </a:r>
                <a:r>
                  <a:rPr lang="en-US" altLang="ko-KR" dirty="0"/>
                  <a:t>: Read count of reference allele and alternative</a:t>
                </a:r>
                <a:endParaRPr lang="ko-KR" altLang="en-US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05767-779F-459C-92C6-0DC295CD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73" y="3037354"/>
                <a:ext cx="6419461" cy="391646"/>
              </a:xfrm>
              <a:prstGeom prst="rect">
                <a:avLst/>
              </a:prstGeom>
              <a:blipFill>
                <a:blip r:embed="rId7"/>
                <a:stretch>
                  <a:fillRect l="-665" t="-9231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A85E7E3-85AD-491B-ADC7-B000D4DCA767}"/>
              </a:ext>
            </a:extLst>
          </p:cNvPr>
          <p:cNvSpPr/>
          <p:nvPr/>
        </p:nvSpPr>
        <p:spPr>
          <a:xfrm>
            <a:off x="4711959" y="1697289"/>
            <a:ext cx="7310827" cy="174140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14F3560-6E67-4329-8A36-9D7C34D1AB02}"/>
              </a:ext>
            </a:extLst>
          </p:cNvPr>
          <p:cNvSpPr/>
          <p:nvPr/>
        </p:nvSpPr>
        <p:spPr>
          <a:xfrm>
            <a:off x="4711959" y="3883312"/>
            <a:ext cx="7310827" cy="282123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5FCB3-E18F-4264-9071-FB0F81E28688}"/>
              </a:ext>
            </a:extLst>
          </p:cNvPr>
          <p:cNvSpPr txBox="1"/>
          <p:nvPr/>
        </p:nvSpPr>
        <p:spPr>
          <a:xfrm>
            <a:off x="4701408" y="1355177"/>
            <a:ext cx="30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Complete log-likelihood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FC2633-8458-44FE-B347-F50DCC2D60A6}"/>
                  </a:ext>
                </a:extLst>
              </p:cNvPr>
              <p:cNvSpPr txBox="1"/>
              <p:nvPr/>
            </p:nvSpPr>
            <p:spPr>
              <a:xfrm>
                <a:off x="4710739" y="3522990"/>
                <a:ext cx="3462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EM: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from bulk VAF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FC2633-8458-44FE-B347-F50DCC2D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739" y="3522990"/>
                <a:ext cx="3462877" cy="369332"/>
              </a:xfrm>
              <a:prstGeom prst="rect">
                <a:avLst/>
              </a:prstGeom>
              <a:blipFill>
                <a:blip r:embed="rId8"/>
                <a:stretch>
                  <a:fillRect l="-1232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60E5D-44DC-4B1C-9E0A-E740FD249D0A}"/>
                  </a:ext>
                </a:extLst>
              </p:cNvPr>
              <p:cNvSpPr txBox="1"/>
              <p:nvPr/>
            </p:nvSpPr>
            <p:spPr>
              <a:xfrm>
                <a:off x="9536500" y="1719701"/>
                <a:ext cx="2017199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760E5D-44DC-4B1C-9E0A-E740FD24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00" y="1719701"/>
                <a:ext cx="2017199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B9F1B2-46AF-4FDF-A361-097FBB8DA1C3}"/>
                  </a:ext>
                </a:extLst>
              </p:cNvPr>
              <p:cNvSpPr txBox="1"/>
              <p:nvPr/>
            </p:nvSpPr>
            <p:spPr>
              <a:xfrm>
                <a:off x="4867936" y="5567687"/>
                <a:ext cx="2017199" cy="34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B9F1B2-46AF-4FDF-A361-097FBB8DA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36" y="5567687"/>
                <a:ext cx="2017199" cy="348300"/>
              </a:xfrm>
              <a:prstGeom prst="rect">
                <a:avLst/>
              </a:prstGeom>
              <a:blipFill>
                <a:blip r:embed="rId10"/>
                <a:stretch>
                  <a:fillRect r="-5152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46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CA0464E2-CBF1-499E-8545-74835B1C5E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b="1" dirty="0"/>
                  <a:t>Overview of estimation of coverage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  <a:r>
                  <a:rPr lang="en-US" altLang="ko-KR" b="1" dirty="0"/>
                  <a:t>(Make base normal)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CA0464E2-CBF1-499E-8545-74835B1C5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F0941B0-893E-49C4-846A-B07D1E38F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9"/>
          <a:stretch/>
        </p:blipFill>
        <p:spPr>
          <a:xfrm>
            <a:off x="280373" y="2734858"/>
            <a:ext cx="5557481" cy="2564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F47B3-233F-4CA2-8FDD-43317526342D}"/>
                  </a:ext>
                </a:extLst>
              </p:cNvPr>
              <p:cNvSpPr txBox="1"/>
              <p:nvPr/>
            </p:nvSpPr>
            <p:spPr>
              <a:xfrm>
                <a:off x="6787240" y="2119107"/>
                <a:ext cx="4609322" cy="5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Step1. Clustering cells by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ko-KR" sz="1400" dirty="0"/>
                  <a:t>)</a:t>
                </a:r>
              </a:p>
              <a:p>
                <a:r>
                  <a:rPr lang="en-US" altLang="ko-KR" sz="1400" dirty="0"/>
                  <a:t>→ Get clusters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F47B3-233F-4CA2-8FDD-433175263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40" y="2119107"/>
                <a:ext cx="4609322" cy="532325"/>
              </a:xfrm>
              <a:prstGeom prst="rect">
                <a:avLst/>
              </a:prstGeom>
              <a:blipFill>
                <a:blip r:embed="rId4"/>
                <a:stretch>
                  <a:fillRect l="-396" t="-1149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263F8-745C-4479-9D63-B50D2309660A}"/>
                  </a:ext>
                </a:extLst>
              </p:cNvPr>
              <p:cNvSpPr txBox="1"/>
              <p:nvPr/>
            </p:nvSpPr>
            <p:spPr>
              <a:xfrm>
                <a:off x="6787240" y="2906450"/>
                <a:ext cx="4609322" cy="11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Step2.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for each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ko-KR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𝑖𝑟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400" dirty="0"/>
              </a:p>
              <a:p>
                <a:r>
                  <a:rPr lang="en-US" altLang="ko-KR" sz="1400" dirty="0"/>
                  <a:t>→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: normal cluster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263F8-745C-4479-9D63-B50D23096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40" y="2906450"/>
                <a:ext cx="4609322" cy="1170385"/>
              </a:xfrm>
              <a:prstGeom prst="rect">
                <a:avLst/>
              </a:prstGeom>
              <a:blipFill>
                <a:blip r:embed="rId5"/>
                <a:stretch>
                  <a:fillRect l="-396" t="-1042"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7F413-E055-4D92-A2CF-CF7C797297A9}"/>
                  </a:ext>
                </a:extLst>
              </p:cNvPr>
              <p:cNvSpPr txBox="1"/>
              <p:nvPr/>
            </p:nvSpPr>
            <p:spPr>
              <a:xfrm>
                <a:off x="6787240" y="4354619"/>
                <a:ext cx="4999653" cy="2196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Step3.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for each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400" dirty="0"/>
                  <a:t> in region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𝑖𝑟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𝑐𝑟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𝑐𝑟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ko-KR" sz="1400" dirty="0"/>
              </a:p>
              <a:p>
                <a:r>
                  <a:rPr lang="en-US" altLang="ko-KR" sz="1400" dirty="0"/>
                  <a:t>→ Find region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400" dirty="0"/>
                  <a:t> having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&amp; 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𝑐𝑟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first)</a:t>
                </a:r>
              </a:p>
              <a:p>
                <a:r>
                  <a:rPr lang="en-US" altLang="ko-KR" sz="1400" dirty="0"/>
                  <a:t>: Diploid region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77F413-E055-4D92-A2CF-CF7C79729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240" y="4354619"/>
                <a:ext cx="4999653" cy="2196307"/>
              </a:xfrm>
              <a:prstGeom prst="rect">
                <a:avLst/>
              </a:prstGeom>
              <a:blipFill>
                <a:blip r:embed="rId6"/>
                <a:stretch>
                  <a:fillRect l="-365" t="-22715" b="-16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701658-D1B2-490D-BCB6-4C2C750AA7D1}"/>
              </a:ext>
            </a:extLst>
          </p:cNvPr>
          <p:cNvSpPr/>
          <p:nvPr/>
        </p:nvSpPr>
        <p:spPr>
          <a:xfrm>
            <a:off x="6615404" y="2024743"/>
            <a:ext cx="5296223" cy="7101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7676AA-B8CF-4C85-8811-9DD9CA8270B3}"/>
              </a:ext>
            </a:extLst>
          </p:cNvPr>
          <p:cNvSpPr/>
          <p:nvPr/>
        </p:nvSpPr>
        <p:spPr>
          <a:xfrm>
            <a:off x="6615404" y="2833742"/>
            <a:ext cx="5296223" cy="131580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2E9269E-ACA7-4711-A5C3-A0B3E9E790A2}"/>
              </a:ext>
            </a:extLst>
          </p:cNvPr>
          <p:cNvSpPr/>
          <p:nvPr/>
        </p:nvSpPr>
        <p:spPr>
          <a:xfrm>
            <a:off x="6615404" y="4250244"/>
            <a:ext cx="5296223" cy="242114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8C014-D273-44D6-AED6-6A52A51FA415}"/>
              </a:ext>
            </a:extLst>
          </p:cNvPr>
          <p:cNvSpPr txBox="1"/>
          <p:nvPr/>
        </p:nvSpPr>
        <p:spPr>
          <a:xfrm>
            <a:off x="10172184" y="4643995"/>
            <a:ext cx="122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Allelic imbalance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749B4-9973-460B-A3AA-399CAC59A277}"/>
              </a:ext>
            </a:extLst>
          </p:cNvPr>
          <p:cNvSpPr txBox="1"/>
          <p:nvPr/>
        </p:nvSpPr>
        <p:spPr>
          <a:xfrm>
            <a:off x="10172184" y="5597460"/>
            <a:ext cx="173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Over 99% tile → 99% tile value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D9340-7211-4891-972B-81C1B4BF01A2}"/>
              </a:ext>
            </a:extLst>
          </p:cNvPr>
          <p:cNvSpPr txBox="1"/>
          <p:nvPr/>
        </p:nvSpPr>
        <p:spPr>
          <a:xfrm>
            <a:off x="10172184" y="3304481"/>
            <a:ext cx="122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Allelic imbalance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4B64C-5FD1-4B04-8D11-9C697F025B69}"/>
              </a:ext>
            </a:extLst>
          </p:cNvPr>
          <p:cNvSpPr txBox="1"/>
          <p:nvPr/>
        </p:nvSpPr>
        <p:spPr>
          <a:xfrm>
            <a:off x="10172184" y="5120727"/>
            <a:ext cx="145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/>
              <a:t>N: read count &amp; L: length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1112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C3D94D7-6E2B-41D8-958B-DE1B5F46E8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3600" b="1" dirty="0"/>
                  <a:t>Result of </a:t>
                </a:r>
                <a:r>
                  <a:rPr lang="en-US" altLang="ko-KR" sz="3600" b="1" dirty="0" err="1"/>
                  <a:t>Alleloscope</a:t>
                </a:r>
                <a:r>
                  <a:rPr lang="en-US" altLang="ko-KR" sz="3600" b="1" dirty="0"/>
                  <a:t>: Scatter plots of </a:t>
                </a:r>
                <a14:m>
                  <m:oMath xmlns:m="http://schemas.openxmlformats.org/officeDocument/2006/math"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𝒊𝒓</m:t>
                        </m:r>
                      </m:sub>
                    </m:sSub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3600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C3D94D7-6E2B-41D8-958B-DE1B5F46E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DC32AA2-77A3-464A-8EDF-AA46E74A6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52" y="2260099"/>
            <a:ext cx="5638013" cy="3023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CE0E82-0A7B-4846-B69F-2C0801BE1469}"/>
              </a:ext>
            </a:extLst>
          </p:cNvPr>
          <p:cNvSpPr txBox="1"/>
          <p:nvPr/>
        </p:nvSpPr>
        <p:spPr>
          <a:xfrm>
            <a:off x="1080010" y="5283921"/>
            <a:ext cx="391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region</a:t>
            </a:r>
            <a:r>
              <a:rPr lang="ko-KR" altLang="en-US" dirty="0"/>
              <a:t> </a:t>
            </a:r>
            <a:r>
              <a:rPr lang="en-US" altLang="ko-KR" dirty="0"/>
              <a:t>specific profiles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1FC6A-F4BA-4FC2-AB18-D3C1D19D6314}"/>
                  </a:ext>
                </a:extLst>
              </p:cNvPr>
              <p:cNvSpPr txBox="1"/>
              <p:nvPr/>
            </p:nvSpPr>
            <p:spPr>
              <a:xfrm>
                <a:off x="6550090" y="2155371"/>
                <a:ext cx="4917232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Copy number aberration (CNA) estimation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median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</a:rPr>
                                    <m:t>𝐍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01FC6A-F4BA-4FC2-AB18-D3C1D19D6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090" y="2155371"/>
                <a:ext cx="4917232" cy="991682"/>
              </a:xfrm>
              <a:prstGeom prst="rect">
                <a:avLst/>
              </a:prstGeom>
              <a:blipFill>
                <a:blip r:embed="rId4"/>
                <a:stretch>
                  <a:fillRect l="-743" t="-3704" r="-3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025614-4AC1-40CA-9A6D-A26F901F79CE}"/>
                  </a:ext>
                </a:extLst>
              </p:cNvPr>
              <p:cNvSpPr txBox="1"/>
              <p:nvPr/>
            </p:nvSpPr>
            <p:spPr>
              <a:xfrm>
                <a:off x="6512767" y="4565622"/>
                <a:ext cx="49918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Haplotype profile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determined based on minimum distance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025614-4AC1-40CA-9A6D-A26F901F7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67" y="4565622"/>
                <a:ext cx="4991877" cy="646331"/>
              </a:xfrm>
              <a:prstGeom prst="rect">
                <a:avLst/>
              </a:prstGeom>
              <a:blipFill>
                <a:blip r:embed="rId5"/>
                <a:stretch>
                  <a:fillRect l="-733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4B8CB94-6B42-4DB7-A401-FAA724B8DFB8}"/>
              </a:ext>
            </a:extLst>
          </p:cNvPr>
          <p:cNvSpPr/>
          <p:nvPr/>
        </p:nvSpPr>
        <p:spPr>
          <a:xfrm>
            <a:off x="8220270" y="2444620"/>
            <a:ext cx="485191" cy="702433"/>
          </a:xfrm>
          <a:prstGeom prst="round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3B4C859-BC19-4075-921D-9043F87AB3F0}"/>
              </a:ext>
            </a:extLst>
          </p:cNvPr>
          <p:cNvSpPr/>
          <p:nvPr/>
        </p:nvSpPr>
        <p:spPr>
          <a:xfrm>
            <a:off x="8803431" y="2444620"/>
            <a:ext cx="1572210" cy="702433"/>
          </a:xfrm>
          <a:prstGeom prst="round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3B13B-41CC-4D28-8F92-B96823FFD347}"/>
                  </a:ext>
                </a:extLst>
              </p:cNvPr>
              <p:cNvSpPr txBox="1"/>
              <p:nvPr/>
            </p:nvSpPr>
            <p:spPr>
              <a:xfrm>
                <a:off x="6498773" y="3772010"/>
                <a:ext cx="52997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Note that if normal cell or normal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3B13B-41CC-4D28-8F92-B96823FFD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3" y="3772010"/>
                <a:ext cx="5299788" cy="338554"/>
              </a:xfrm>
              <a:prstGeom prst="rect">
                <a:avLst/>
              </a:prstGeom>
              <a:blipFill>
                <a:blip r:embed="rId6"/>
                <a:stretch>
                  <a:fillRect l="-460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F754FC-EC4E-47C3-879A-09A70C48BA33}"/>
              </a:ext>
            </a:extLst>
          </p:cNvPr>
          <p:cNvSpPr txBox="1"/>
          <p:nvPr/>
        </p:nvSpPr>
        <p:spPr>
          <a:xfrm>
            <a:off x="6414794" y="3147053"/>
            <a:ext cx="2388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If more copy number than diploid has higher value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2ED32E-B8E9-4C4D-8810-A1A4DF6AF994}"/>
              </a:ext>
            </a:extLst>
          </p:cNvPr>
          <p:cNvSpPr txBox="1"/>
          <p:nvPr/>
        </p:nvSpPr>
        <p:spPr>
          <a:xfrm>
            <a:off x="8822096" y="3147053"/>
            <a:ext cx="268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Normalization by normal cell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12FD5-A6B0-417D-80CF-50123F184C4A}"/>
              </a:ext>
            </a:extLst>
          </p:cNvPr>
          <p:cNvSpPr txBox="1"/>
          <p:nvPr/>
        </p:nvSpPr>
        <p:spPr>
          <a:xfrm>
            <a:off x="6512767" y="5620271"/>
            <a:ext cx="52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Cell&amp;region-specific</a:t>
            </a:r>
            <a:r>
              <a:rPr lang="en-US" altLang="ko-KR" dirty="0"/>
              <a:t> rather than allele-specific?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67991-7FD6-4371-B30B-0D7BF1086DE5}"/>
              </a:ext>
            </a:extLst>
          </p:cNvPr>
          <p:cNvSpPr txBox="1"/>
          <p:nvPr/>
        </p:nvSpPr>
        <p:spPr>
          <a:xfrm>
            <a:off x="6512767" y="6123543"/>
            <a:ext cx="52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Definition of Major Haplotype needed?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33AD6F-5FBA-4B20-ADBB-F394EEAB0875}"/>
              </a:ext>
            </a:extLst>
          </p:cNvPr>
          <p:cNvSpPr/>
          <p:nvPr/>
        </p:nvSpPr>
        <p:spPr>
          <a:xfrm>
            <a:off x="6221385" y="5426156"/>
            <a:ext cx="5854563" cy="13255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641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E9CEDD0-0250-4D0E-AAA7-FEDBC02B21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9100" y="365125"/>
                <a:ext cx="113538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ko-KR" sz="3600" b="1" dirty="0"/>
                  <a:t>Validation of </a:t>
                </a:r>
                <a:r>
                  <a:rPr lang="en-US" altLang="ko-KR" sz="3600" b="1" dirty="0" err="1"/>
                  <a:t>Alleloscope</a:t>
                </a:r>
                <a:r>
                  <a:rPr lang="en-US" altLang="ko-KR" sz="3600" b="1" dirty="0"/>
                  <a:t> by using known phase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ko-KR" sz="3600" b="1" dirty="0"/>
                  <a:t>)</a:t>
                </a:r>
                <a:endParaRPr lang="ko-KR" altLang="en-US" sz="3600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E9CEDD0-0250-4D0E-AAA7-FEDBC02B2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9100" y="365125"/>
                <a:ext cx="11353800" cy="1325563"/>
              </a:xfrm>
              <a:blipFill>
                <a:blip r:embed="rId2"/>
                <a:stretch>
                  <a:fillRect l="-1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5500857-7199-4DCC-A4B3-C227015B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58" y="1444521"/>
            <a:ext cx="4064977" cy="2491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EA944-F1A3-4668-89C3-9BA8CADAB95D}"/>
              </a:ext>
            </a:extLst>
          </p:cNvPr>
          <p:cNvSpPr txBox="1"/>
          <p:nvPr/>
        </p:nvSpPr>
        <p:spPr>
          <a:xfrm>
            <a:off x="5928946" y="1879411"/>
            <a:ext cx="2960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Data1. </a:t>
            </a:r>
            <a:r>
              <a:rPr lang="en-US" altLang="ko-KR" sz="1600" dirty="0" err="1"/>
              <a:t>scDNA</a:t>
            </a:r>
            <a:r>
              <a:rPr lang="en-US" altLang="ko-KR" sz="1600" dirty="0"/>
              <a:t>-seq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FE372-8F96-483D-A1DE-D19325DBC069}"/>
              </a:ext>
            </a:extLst>
          </p:cNvPr>
          <p:cNvSpPr txBox="1"/>
          <p:nvPr/>
        </p:nvSpPr>
        <p:spPr>
          <a:xfrm>
            <a:off x="5928946" y="3002225"/>
            <a:ext cx="5413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Data2. </a:t>
            </a:r>
            <a:r>
              <a:rPr lang="en-US" altLang="ko-KR" sz="1600" dirty="0" err="1"/>
              <a:t>scDNA</a:t>
            </a:r>
            <a:r>
              <a:rPr lang="en-US" altLang="ko-KR" sz="1600" dirty="0"/>
              <a:t>-seq with known phase by linked-reads</a:t>
            </a:r>
          </a:p>
          <a:p>
            <a:r>
              <a:rPr lang="ko-KR" altLang="en-US" sz="1600" dirty="0"/>
              <a:t>→ </a:t>
            </a:r>
            <a:r>
              <a:rPr lang="en-US" altLang="ko-KR" sz="1600" dirty="0"/>
              <a:t>Gold standard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7589F-7E12-4C72-9998-D97F5D999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77" y="4185392"/>
            <a:ext cx="4749888" cy="238583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FD5E6B-CFCF-4615-966A-E8FB3C836EFB}"/>
              </a:ext>
            </a:extLst>
          </p:cNvPr>
          <p:cNvSpPr/>
          <p:nvPr/>
        </p:nvSpPr>
        <p:spPr>
          <a:xfrm>
            <a:off x="580293" y="1362808"/>
            <a:ext cx="11034346" cy="26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64D23E-4121-4B53-BAC3-8093A67EFD27}"/>
              </a:ext>
            </a:extLst>
          </p:cNvPr>
          <p:cNvSpPr/>
          <p:nvPr/>
        </p:nvSpPr>
        <p:spPr>
          <a:xfrm>
            <a:off x="580293" y="4035670"/>
            <a:ext cx="11034346" cy="26728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2909B-9552-40AA-8F53-56532D8E3322}"/>
                  </a:ext>
                </a:extLst>
              </p:cNvPr>
              <p:cNvSpPr txBox="1"/>
              <p:nvPr/>
            </p:nvSpPr>
            <p:spPr>
              <a:xfrm>
                <a:off x="6096000" y="4364708"/>
                <a:ext cx="5369168" cy="668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Hierarchical clustering based on allele-specific copy numbers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2909B-9552-40AA-8F53-56532D8E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64708"/>
                <a:ext cx="5369168" cy="668645"/>
              </a:xfrm>
              <a:prstGeom prst="rect">
                <a:avLst/>
              </a:prstGeom>
              <a:blipFill>
                <a:blip r:embed="rId5"/>
                <a:stretch>
                  <a:fillRect l="-681" t="-5455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E6BA86-90E6-4615-B0F9-BBEF7C99F40C}"/>
              </a:ext>
            </a:extLst>
          </p:cNvPr>
          <p:cNvSpPr txBox="1"/>
          <p:nvPr/>
        </p:nvSpPr>
        <p:spPr>
          <a:xfrm>
            <a:off x="6096000" y="5285073"/>
            <a:ext cx="536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Choose chr7, chr8, chr20, chr21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953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A4E00-ADA2-4760-953C-1FF475BB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Alleloscope</a:t>
            </a:r>
            <a:r>
              <a:rPr lang="en-US" altLang="ko-KR" sz="4000" b="1" dirty="0"/>
              <a:t> shows high accuracy for estimating phase</a:t>
            </a:r>
            <a:endParaRPr lang="ko-KR" altLang="en-US" sz="4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2C159-D01F-46E5-AE60-718EC3F54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64"/>
          <a:stretch/>
        </p:blipFill>
        <p:spPr>
          <a:xfrm>
            <a:off x="617026" y="2592081"/>
            <a:ext cx="10957948" cy="2197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8092C-4437-4764-AEA1-2E535FBE77C4}"/>
              </a:ext>
            </a:extLst>
          </p:cNvPr>
          <p:cNvSpPr txBox="1"/>
          <p:nvPr/>
        </p:nvSpPr>
        <p:spPr>
          <a:xfrm>
            <a:off x="2996712" y="4838546"/>
            <a:ext cx="6198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True phase is known, but was not used for </a:t>
            </a:r>
            <a:r>
              <a:rPr lang="en-US" altLang="ko-KR" sz="1600" dirty="0" err="1"/>
              <a:t>Alleloscope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CEBBE-13AB-4A9E-9C46-22182ED7C7B0}"/>
              </a:ext>
            </a:extLst>
          </p:cNvPr>
          <p:cNvSpPr txBox="1"/>
          <p:nvPr/>
        </p:nvSpPr>
        <p:spPr>
          <a:xfrm>
            <a:off x="2996712" y="5264849"/>
            <a:ext cx="6198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Color denotes each genotype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1A787-AF6A-41AD-AAD6-E8D971497E06}"/>
                  </a:ext>
                </a:extLst>
              </p:cNvPr>
              <p:cNvSpPr txBox="1"/>
              <p:nvPr/>
            </p:nvSpPr>
            <p:spPr>
              <a:xfrm>
                <a:off x="2996712" y="5691152"/>
                <a:ext cx="6198576" cy="900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ü"/>
                </a:pPr>
                <a:r>
                  <a:rPr lang="en-US" altLang="ko-KR" sz="1600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while gold standard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altLang="ko-KR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altLang="ko-KR" sz="1600" dirty="0"/>
              </a:p>
              <a:p>
                <a:pPr algn="ctr"/>
                <a:r>
                  <a:rPr lang="en-US" altLang="ko-KR" sz="1600" dirty="0"/>
                  <a:t>to check phasing accuracy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1A787-AF6A-41AD-AAD6-E8D97149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2" y="5691152"/>
                <a:ext cx="6198576" cy="900696"/>
              </a:xfrm>
              <a:prstGeom prst="rect">
                <a:avLst/>
              </a:prstGeom>
              <a:blipFill>
                <a:blip r:embed="rId3"/>
                <a:stretch>
                  <a:fillRect t="-1361"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890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E2128-8C26-488A-A489-73B4D8BA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Alleloscope</a:t>
            </a:r>
            <a:r>
              <a:rPr lang="en-US" altLang="ko-KR" sz="4000" b="1" dirty="0"/>
              <a:t> is robust to errors in phasing</a:t>
            </a:r>
            <a:endParaRPr lang="ko-KR" altLang="en-US" sz="4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AC8D31-C1F2-4DA3-8794-B736CAEE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949"/>
          <a:stretch/>
        </p:blipFill>
        <p:spPr>
          <a:xfrm>
            <a:off x="838200" y="2059476"/>
            <a:ext cx="10515600" cy="2173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71A790-2CD6-49D8-8512-E3D26F504F58}"/>
                  </a:ext>
                </a:extLst>
              </p:cNvPr>
              <p:cNvSpPr txBox="1"/>
              <p:nvPr/>
            </p:nvSpPr>
            <p:spPr>
              <a:xfrm>
                <a:off x="114299" y="4508989"/>
                <a:ext cx="6084277" cy="34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ko-KR" alt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is calculated from known phase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71A790-2CD6-49D8-8512-E3D26F504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" y="4508989"/>
                <a:ext cx="6084277" cy="346762"/>
              </a:xfrm>
              <a:prstGeom prst="rect">
                <a:avLst/>
              </a:prstGeom>
              <a:blipFill>
                <a:blip r:embed="rId3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2725A8-15D8-4C4C-9AB7-C9574B9221D8}"/>
              </a:ext>
            </a:extLst>
          </p:cNvPr>
          <p:cNvSpPr txBox="1"/>
          <p:nvPr/>
        </p:nvSpPr>
        <p:spPr>
          <a:xfrm>
            <a:off x="272981" y="5747700"/>
            <a:ext cx="5605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Color denotes genotype inferred from </a:t>
            </a:r>
            <a:r>
              <a:rPr lang="en-US" altLang="ko-KR" sz="1600" dirty="0" err="1"/>
              <a:t>Alleloscope</a:t>
            </a:r>
            <a:r>
              <a:rPr lang="en-US" altLang="ko-KR" sz="1600" dirty="0"/>
              <a:t> without phase information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C680C-BC5E-4E9B-8EB1-3F601490F819}"/>
              </a:ext>
            </a:extLst>
          </p:cNvPr>
          <p:cNvSpPr txBox="1"/>
          <p:nvPr/>
        </p:nvSpPr>
        <p:spPr>
          <a:xfrm>
            <a:off x="6096000" y="4774551"/>
            <a:ext cx="6084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Copy-number estimation of </a:t>
            </a:r>
            <a:r>
              <a:rPr lang="en-US" altLang="ko-KR" sz="1600" dirty="0" err="1"/>
              <a:t>Alleloscope</a:t>
            </a:r>
            <a:r>
              <a:rPr lang="en-US" altLang="ko-KR" sz="1600" dirty="0"/>
              <a:t> is robust to errors in phasing (to a degree)</a:t>
            </a:r>
            <a:endParaRPr lang="ko-KR" altLang="en-US" sz="1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3AD5AD-78EF-4714-8054-A8BEF594A2CA}"/>
              </a:ext>
            </a:extLst>
          </p:cNvPr>
          <p:cNvSpPr/>
          <p:nvPr/>
        </p:nvSpPr>
        <p:spPr>
          <a:xfrm>
            <a:off x="2919046" y="2664068"/>
            <a:ext cx="483577" cy="835269"/>
          </a:xfrm>
          <a:prstGeom prst="round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268C2-38F1-42C0-9816-2B93D4D7A546}"/>
              </a:ext>
            </a:extLst>
          </p:cNvPr>
          <p:cNvSpPr txBox="1"/>
          <p:nvPr/>
        </p:nvSpPr>
        <p:spPr>
          <a:xfrm>
            <a:off x="2769577" y="3336911"/>
            <a:ext cx="800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Mirrored event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374DE-4A1E-45EF-8AC9-4953036215C2}"/>
              </a:ext>
            </a:extLst>
          </p:cNvPr>
          <p:cNvSpPr txBox="1"/>
          <p:nvPr/>
        </p:nvSpPr>
        <p:spPr>
          <a:xfrm>
            <a:off x="6096000" y="5418032"/>
            <a:ext cx="6084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600" dirty="0"/>
              <a:t>Copy-number estimation of </a:t>
            </a:r>
            <a:r>
              <a:rPr lang="en-US" altLang="ko-KR" sz="1600" dirty="0" err="1"/>
              <a:t>Alleloscope</a:t>
            </a:r>
            <a:r>
              <a:rPr lang="en-US" altLang="ko-KR" sz="1600" dirty="0"/>
              <a:t> has higher sensitivity and specificity than CHISEL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22319-EC9D-4853-97C1-2EE614A72CDE}"/>
                  </a:ext>
                </a:extLst>
              </p:cNvPr>
              <p:cNvSpPr txBox="1"/>
              <p:nvPr/>
            </p:nvSpPr>
            <p:spPr>
              <a:xfrm>
                <a:off x="1094371" y="4906482"/>
                <a:ext cx="4124131" cy="74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𝐴𝐶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𝐶𝑁𝐴𝑠𝑡𝑎𝑡𝑒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𝑖𝑟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422319-EC9D-4853-97C1-2EE614A72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1" y="4906482"/>
                <a:ext cx="4124131" cy="745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28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194D7-58A5-400C-914A-C03B09E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/>
              <a:t>Allescope</a:t>
            </a:r>
            <a:r>
              <a:rPr lang="en-US" altLang="ko-KR" sz="3600" b="1" dirty="0"/>
              <a:t> can detect rare mirrored events </a:t>
            </a:r>
            <a:endParaRPr lang="ko-KR" altLang="en-US" sz="36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594AD23-2FFD-4D55-94DD-F368E5979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675" y="1790456"/>
            <a:ext cx="7440294" cy="4109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30A5C3-CEFC-4E75-95D0-55A0F322A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" y="2752245"/>
            <a:ext cx="4290646" cy="21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5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66407BF-4E50-4DE5-A9C1-A6F7DE2E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452" y="3667269"/>
            <a:ext cx="7218703" cy="29351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79DCBD-92DE-4787-8A10-55C48C6F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Population level-analysis is not enough for analysis of cancer</a:t>
            </a:r>
            <a:endParaRPr lang="ko-KR" altLang="en-US" sz="4000" b="1" dirty="0"/>
          </a:p>
        </p:txBody>
      </p:sp>
      <p:pic>
        <p:nvPicPr>
          <p:cNvPr id="1026" name="Picture 2" descr="https://upload.wikimedia.org/wikipedia/commons/c/c8/Microarray-schema.jpg">
            <a:extLst>
              <a:ext uri="{FF2B5EF4-FFF2-40B4-BE49-F238E27FC236}">
                <a16:creationId xmlns:a16="http://schemas.microsoft.com/office/drawing/2014/main" id="{6F31A60C-095B-4A8A-A63A-7359DD78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5" y="1927097"/>
            <a:ext cx="3031562" cy="44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EFA25-DEDB-4F64-91CC-433FEB678FEC}"/>
              </a:ext>
            </a:extLst>
          </p:cNvPr>
          <p:cNvSpPr txBox="1"/>
          <p:nvPr/>
        </p:nvSpPr>
        <p:spPr>
          <a:xfrm>
            <a:off x="759363" y="6354578"/>
            <a:ext cx="2679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dirty="0"/>
              <a:t>Microarray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BD389-E8D8-49AD-B5FE-002C7EB91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5" b="18812"/>
          <a:stretch/>
        </p:blipFill>
        <p:spPr>
          <a:xfrm>
            <a:off x="4774478" y="1878665"/>
            <a:ext cx="2202696" cy="1712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75E749-B040-4C5D-8A4F-8B8E2B94848B}"/>
              </a:ext>
            </a:extLst>
          </p:cNvPr>
          <p:cNvSpPr txBox="1"/>
          <p:nvPr/>
        </p:nvSpPr>
        <p:spPr>
          <a:xfrm>
            <a:off x="7385900" y="2429667"/>
            <a:ext cx="399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Tumor cell is originated from normal cells</a:t>
            </a:r>
          </a:p>
          <a:p>
            <a:r>
              <a:rPr lang="en-US" altLang="ko-KR" sz="1400" dirty="0"/>
              <a:t>→ Intra-tumor heterogeneity exists</a:t>
            </a:r>
            <a:endParaRPr lang="ko-KR" altLang="en-US" sz="14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5AEADC-DC09-4A6D-8728-F8D523734884}"/>
              </a:ext>
            </a:extLst>
          </p:cNvPr>
          <p:cNvSpPr/>
          <p:nvPr/>
        </p:nvSpPr>
        <p:spPr>
          <a:xfrm>
            <a:off x="284057" y="1690688"/>
            <a:ext cx="3630439" cy="506580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78BD20-45DA-4E8F-A568-368B7F20FA37}"/>
              </a:ext>
            </a:extLst>
          </p:cNvPr>
          <p:cNvSpPr/>
          <p:nvPr/>
        </p:nvSpPr>
        <p:spPr>
          <a:xfrm>
            <a:off x="4054901" y="1690689"/>
            <a:ext cx="7885054" cy="506580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F31AB6-587F-4A0B-938D-D2E3448AC702}"/>
              </a:ext>
            </a:extLst>
          </p:cNvPr>
          <p:cNvSpPr/>
          <p:nvPr/>
        </p:nvSpPr>
        <p:spPr>
          <a:xfrm>
            <a:off x="490283" y="1863733"/>
            <a:ext cx="3217985" cy="108915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BFB765-FE8C-45A0-A711-33C77607012E}"/>
              </a:ext>
            </a:extLst>
          </p:cNvPr>
          <p:cNvSpPr txBox="1"/>
          <p:nvPr/>
        </p:nvSpPr>
        <p:spPr>
          <a:xfrm>
            <a:off x="1042328" y="1703059"/>
            <a:ext cx="2679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ü"/>
            </a:pPr>
            <a:r>
              <a:rPr lang="en-US" altLang="ko-KR" sz="1400" dirty="0"/>
              <a:t>Cell is too small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0380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E110B-E3E5-4E41-8CA8-59689C2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Alleloscope</a:t>
            </a:r>
            <a:r>
              <a:rPr lang="en-US" altLang="ko-KR" sz="4000" b="1" dirty="0"/>
              <a:t> can detect copy-neutral LOH</a:t>
            </a:r>
            <a:endParaRPr lang="ko-KR" altLang="en-US" sz="4000" b="1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7DB6759-0EE3-4D75-AF93-44B11B695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2210593"/>
            <a:ext cx="101441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7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27F2-3E2D-473A-87D4-7BE0C7A9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Alleloscope</a:t>
            </a:r>
            <a:r>
              <a:rPr lang="en-US" altLang="ko-KR" b="1" dirty="0"/>
              <a:t> may detect more information with </a:t>
            </a:r>
            <a:r>
              <a:rPr lang="en-US" altLang="ko-KR" b="1" dirty="0" err="1"/>
              <a:t>scATAC</a:t>
            </a:r>
            <a:r>
              <a:rPr lang="en-US" altLang="ko-KR" b="1" dirty="0"/>
              <a:t>-seq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E554E7-43B9-48E3-A6D6-D144CBA3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74" y="1787403"/>
            <a:ext cx="6219459" cy="4837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FA56A-3FC5-452D-8141-9C100726104E}"/>
              </a:ext>
            </a:extLst>
          </p:cNvPr>
          <p:cNvSpPr txBox="1"/>
          <p:nvPr/>
        </p:nvSpPr>
        <p:spPr>
          <a:xfrm>
            <a:off x="6758355" y="2028324"/>
            <a:ext cx="4308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scATAC</a:t>
            </a:r>
            <a:r>
              <a:rPr lang="en-US" altLang="ko-KR" sz="1600" dirty="0"/>
              <a:t>-seq has ‘peak’ data which reflects the chromatin accessibility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81BFF-E09F-4F22-A7D9-B92DEC400358}"/>
              </a:ext>
            </a:extLst>
          </p:cNvPr>
          <p:cNvSpPr txBox="1"/>
          <p:nvPr/>
        </p:nvSpPr>
        <p:spPr>
          <a:xfrm>
            <a:off x="6758355" y="4995398"/>
            <a:ext cx="535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Umap</a:t>
            </a:r>
            <a:r>
              <a:rPr lang="en-US" altLang="ko-KR" sz="1600" dirty="0"/>
              <a:t> based on ‘peak’ data gives three clusters (Tumor: red, Fibro: Black, Endo: blue)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987C0-3D33-48F3-B7FA-399CE4674400}"/>
              </a:ext>
            </a:extLst>
          </p:cNvPr>
          <p:cNvSpPr txBox="1"/>
          <p:nvPr/>
        </p:nvSpPr>
        <p:spPr>
          <a:xfrm>
            <a:off x="6758355" y="5733400"/>
            <a:ext cx="5354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Alleloscope</a:t>
            </a:r>
            <a:r>
              <a:rPr lang="en-US" altLang="ko-KR" sz="1600" dirty="0"/>
              <a:t> result captures the peak based clusters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61092A-9632-46D1-BD8D-0A9FC134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24" y="2613100"/>
            <a:ext cx="2907199" cy="227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4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8CE5C-D3E4-4A2F-B1EC-C6F57D78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/>
              <a:t>Combine peak signal (Chromatin accessibility) from </a:t>
            </a:r>
            <a:r>
              <a:rPr lang="en-US" altLang="ko-KR" sz="3200" b="1" dirty="0" err="1"/>
              <a:t>scATAC</a:t>
            </a:r>
            <a:r>
              <a:rPr lang="en-US" altLang="ko-KR" sz="3200" b="1" dirty="0"/>
              <a:t>-seq with </a:t>
            </a:r>
            <a:r>
              <a:rPr lang="en-US" altLang="ko-KR" sz="3200" b="1" dirty="0" err="1"/>
              <a:t>Alleloscope</a:t>
            </a:r>
            <a:r>
              <a:rPr lang="en-US" altLang="ko-KR" sz="3200" b="1" dirty="0"/>
              <a:t> 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40BA4-E29D-4EAD-9864-36AD42FC2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67" y="1690688"/>
            <a:ext cx="3275363" cy="4700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E84547-B750-46CB-9346-9243EF80EDFB}"/>
                  </a:ext>
                </a:extLst>
              </p:cNvPr>
              <p:cNvSpPr txBox="1"/>
              <p:nvPr/>
            </p:nvSpPr>
            <p:spPr>
              <a:xfrm>
                <a:off x="4756638" y="1995854"/>
                <a:ext cx="6778869" cy="658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Step1. </a:t>
                </a:r>
                <a:r>
                  <a:rPr lang="en-US" altLang="ko-KR" dirty="0" err="1"/>
                  <a:t>scATAC</a:t>
                </a:r>
                <a:r>
                  <a:rPr lang="en-US" altLang="ko-KR" dirty="0"/>
                  <a:t>-seq with matched </a:t>
                </a:r>
                <a:r>
                  <a:rPr lang="en-US" altLang="ko-KR" dirty="0" err="1"/>
                  <a:t>scDNA</a:t>
                </a:r>
                <a:r>
                  <a:rPr lang="en-US" altLang="ko-KR" dirty="0"/>
                  <a:t>-sea or bulk DNA-seq find subclone based on genotype from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E84547-B750-46CB-9346-9243EF80E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638" y="1995854"/>
                <a:ext cx="6778869" cy="658065"/>
              </a:xfrm>
              <a:prstGeom prst="rect">
                <a:avLst/>
              </a:prstGeom>
              <a:blipFill>
                <a:blip r:embed="rId3"/>
                <a:stretch>
                  <a:fillRect l="-719" t="-4630" b="-13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F2D022C-84E5-49FA-BA43-F6A41A7A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51" y="2757468"/>
            <a:ext cx="6078782" cy="144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B9293-265B-4B78-873A-4E5BA6BC21D6}"/>
              </a:ext>
            </a:extLst>
          </p:cNvPr>
          <p:cNvSpPr txBox="1"/>
          <p:nvPr/>
        </p:nvSpPr>
        <p:spPr>
          <a:xfrm>
            <a:off x="9741876" y="4198192"/>
            <a:ext cx="1466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Marker regions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883A3-D0B2-4418-B726-BD6D57E31A2D}"/>
              </a:ext>
            </a:extLst>
          </p:cNvPr>
          <p:cNvSpPr txBox="1"/>
          <p:nvPr/>
        </p:nvSpPr>
        <p:spPr>
          <a:xfrm>
            <a:off x="4756638" y="4739054"/>
            <a:ext cx="723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Step2. Using peak-by-cell matrix from </a:t>
            </a:r>
            <a:r>
              <a:rPr lang="en-US" altLang="ko-KR" dirty="0" err="1"/>
              <a:t>scATAC</a:t>
            </a:r>
            <a:r>
              <a:rPr lang="en-US" altLang="ko-KR" dirty="0"/>
              <a:t>-seq, we can make evolutionary tree and sub-sub clone (Using </a:t>
            </a:r>
            <a:r>
              <a:rPr lang="en-US" altLang="ko-KR" dirty="0" err="1"/>
              <a:t>Umap</a:t>
            </a:r>
            <a:r>
              <a:rPr lang="en-US" altLang="ko-KR" dirty="0"/>
              <a:t> with peak data)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E75B9-8CC1-467B-9686-F0ACC3FF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b="1" dirty="0" err="1"/>
              <a:t>Alleloscope</a:t>
            </a:r>
            <a:r>
              <a:rPr lang="en-US" altLang="ko-KR" sz="3600" b="1" dirty="0"/>
              <a:t> results discriminate normal cells and tumor cells (+copy-neutral LOH)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263DC-3661-469D-9EEF-7695B817A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448" y="2398651"/>
            <a:ext cx="7515722" cy="2676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4B9FDD-5998-4CF0-881C-9935A309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96" y="2671396"/>
            <a:ext cx="3162300" cy="232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EBE77-FA45-43CE-8B8D-85C44C4DD341}"/>
                  </a:ext>
                </a:extLst>
              </p:cNvPr>
              <p:cNvSpPr txBox="1"/>
              <p:nvPr/>
            </p:nvSpPr>
            <p:spPr>
              <a:xfrm>
                <a:off x="5944947" y="5143500"/>
                <a:ext cx="4202723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Hierarchical clustering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3EBE77-FA45-43CE-8B8D-85C44C4DD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947" y="5143500"/>
                <a:ext cx="4202723" cy="381066"/>
              </a:xfrm>
              <a:prstGeom prst="rect">
                <a:avLst/>
              </a:prstGeom>
              <a:blipFill>
                <a:blip r:embed="rId4"/>
                <a:stretch>
                  <a:fillRect l="-870" t="-6452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99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9B6E971-447F-4A3B-9484-5EFA341EBC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Peak clustering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b="1" dirty="0"/>
                  <a:t> shows hint for evolutionary tree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9B6E971-447F-4A3B-9484-5EFA341EB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2442" r="-1275" b="-22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F97B0F-366A-4B7E-9063-7A420E1FC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5825" y="2165473"/>
            <a:ext cx="10420350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59DD5-67E1-4DC4-BD2F-F15AC083F5B3}"/>
              </a:ext>
            </a:extLst>
          </p:cNvPr>
          <p:cNvSpPr txBox="1"/>
          <p:nvPr/>
        </p:nvSpPr>
        <p:spPr>
          <a:xfrm>
            <a:off x="8994531" y="32827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peak1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385EB-DD86-4987-9E19-ED5CD92E89E4}"/>
              </a:ext>
            </a:extLst>
          </p:cNvPr>
          <p:cNvSpPr txBox="1"/>
          <p:nvPr/>
        </p:nvSpPr>
        <p:spPr>
          <a:xfrm>
            <a:off x="9648092" y="38659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peak2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35896-77BB-4530-A23E-57723237985A}"/>
              </a:ext>
            </a:extLst>
          </p:cNvPr>
          <p:cNvSpPr txBox="1"/>
          <p:nvPr/>
        </p:nvSpPr>
        <p:spPr>
          <a:xfrm>
            <a:off x="4513384" y="5143500"/>
            <a:ext cx="330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Umap</a:t>
            </a:r>
            <a:r>
              <a:rPr lang="en-US" altLang="ko-KR" dirty="0"/>
              <a:t> for only tumor cells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A0DCE-AD17-452D-8C2F-D05E7AAFBEDB}"/>
              </a:ext>
            </a:extLst>
          </p:cNvPr>
          <p:cNvSpPr txBox="1"/>
          <p:nvPr/>
        </p:nvSpPr>
        <p:spPr>
          <a:xfrm>
            <a:off x="1348153" y="5143500"/>
            <a:ext cx="316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Umap</a:t>
            </a:r>
            <a:r>
              <a:rPr lang="en-US" altLang="ko-KR" dirty="0"/>
              <a:t> for whole cells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96957-4001-4E25-83D5-A1CE0BA931AD}"/>
              </a:ext>
            </a:extLst>
          </p:cNvPr>
          <p:cNvSpPr txBox="1"/>
          <p:nvPr/>
        </p:nvSpPr>
        <p:spPr>
          <a:xfrm>
            <a:off x="8379070" y="630820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err="1"/>
              <a:t>Umap</a:t>
            </a:r>
            <a:r>
              <a:rPr lang="en-US" altLang="ko-KR" dirty="0"/>
              <a:t> is done with peak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FF0600-B13F-4EF9-AF46-61B011EFD81E}"/>
                  </a:ext>
                </a:extLst>
              </p:cNvPr>
              <p:cNvSpPr txBox="1"/>
              <p:nvPr/>
            </p:nvSpPr>
            <p:spPr>
              <a:xfrm>
                <a:off x="8056684" y="5111965"/>
                <a:ext cx="4009293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for two clusters in tumor cells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FF0600-B13F-4EF9-AF46-61B011EFD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684" y="5111965"/>
                <a:ext cx="4009293" cy="381066"/>
              </a:xfrm>
              <a:prstGeom prst="rect">
                <a:avLst/>
              </a:prstGeom>
              <a:blipFill>
                <a:blip r:embed="rId4"/>
                <a:stretch>
                  <a:fillRect l="-1065" t="-6452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12223-1CCA-4C1B-B63D-B1A95F9B080B}"/>
                  </a:ext>
                </a:extLst>
              </p:cNvPr>
              <p:cNvSpPr txBox="1"/>
              <p:nvPr/>
            </p:nvSpPr>
            <p:spPr>
              <a:xfrm>
                <a:off x="4642338" y="5546077"/>
                <a:ext cx="3174024" cy="762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sz="1400" dirty="0"/>
                  <a:t>Note that copy neutral-LOH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so that peaks2 has most of copy neutral event 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12223-1CCA-4C1B-B63D-B1A95F9B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38" y="5546077"/>
                <a:ext cx="3174024" cy="762132"/>
              </a:xfrm>
              <a:prstGeom prst="rect">
                <a:avLst/>
              </a:prstGeom>
              <a:blipFill>
                <a:blip r:embed="rId5"/>
                <a:stretch>
                  <a:fillRect l="-385" t="-1600" r="-385" b="-6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593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009CF-8DA3-4E26-9CB0-9620645B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Evolutionary tree using </a:t>
            </a:r>
            <a:r>
              <a:rPr lang="en-US" altLang="ko-KR" b="1" dirty="0" err="1"/>
              <a:t>Alleloscope</a:t>
            </a:r>
            <a:r>
              <a:rPr lang="en-US" altLang="ko-KR" b="1" dirty="0"/>
              <a:t> with </a:t>
            </a:r>
            <a:r>
              <a:rPr lang="en-US" altLang="ko-KR" b="1" dirty="0" err="1"/>
              <a:t>scATAC</a:t>
            </a:r>
            <a:r>
              <a:rPr lang="en-US" altLang="ko-KR" b="1" dirty="0"/>
              <a:t>-seq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6C1B4-956C-456D-999C-7BF9722F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2" y="1907466"/>
            <a:ext cx="5884251" cy="209523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ABBACC0-A23B-49D5-957E-E394461B7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" b="3877"/>
          <a:stretch/>
        </p:blipFill>
        <p:spPr>
          <a:xfrm>
            <a:off x="7244862" y="1454276"/>
            <a:ext cx="3789484" cy="5096849"/>
          </a:xfrm>
          <a:prstGeom prst="rect">
            <a:avLst/>
          </a:prstGeom>
        </p:spPr>
      </p:pic>
      <p:pic>
        <p:nvPicPr>
          <p:cNvPr id="46" name="내용 개체 틀 3">
            <a:extLst>
              <a:ext uri="{FF2B5EF4-FFF2-40B4-BE49-F238E27FC236}">
                <a16:creationId xmlns:a16="http://schemas.microsoft.com/office/drawing/2014/main" id="{CCEE6E97-C376-49E0-AB02-27B175EDA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2590"/>
          <a:stretch/>
        </p:blipFill>
        <p:spPr>
          <a:xfrm>
            <a:off x="452072" y="4313847"/>
            <a:ext cx="5503251" cy="21790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5F551C1-8F7C-472F-9E96-479D535CAE4C}"/>
              </a:ext>
            </a:extLst>
          </p:cNvPr>
          <p:cNvSpPr txBox="1"/>
          <p:nvPr/>
        </p:nvSpPr>
        <p:spPr>
          <a:xfrm>
            <a:off x="4457700" y="4941696"/>
            <a:ext cx="78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Peak1&amp;Clone1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39B235-F729-4080-8CC5-FCBA5B3B01CD}"/>
              </a:ext>
            </a:extLst>
          </p:cNvPr>
          <p:cNvSpPr txBox="1"/>
          <p:nvPr/>
        </p:nvSpPr>
        <p:spPr>
          <a:xfrm>
            <a:off x="5845421" y="5172528"/>
            <a:ext cx="78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Peak1&amp;Clone2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479C9A-44EB-4E75-833F-A4F5A8F61C0E}"/>
              </a:ext>
            </a:extLst>
          </p:cNvPr>
          <p:cNvSpPr txBox="1"/>
          <p:nvPr/>
        </p:nvSpPr>
        <p:spPr>
          <a:xfrm>
            <a:off x="5845421" y="4399716"/>
            <a:ext cx="78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Peak2&amp;Clone2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9D8ED2-1CC9-4782-9E5B-59B4E96341AA}"/>
              </a:ext>
            </a:extLst>
          </p:cNvPr>
          <p:cNvSpPr txBox="1"/>
          <p:nvPr/>
        </p:nvSpPr>
        <p:spPr>
          <a:xfrm>
            <a:off x="6572249" y="5492601"/>
            <a:ext cx="22508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Chr4a CNA is occurred after other chromosome CNA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E796D8-0D12-4268-AB81-25165FE31B02}"/>
              </a:ext>
            </a:extLst>
          </p:cNvPr>
          <p:cNvSpPr txBox="1"/>
          <p:nvPr/>
        </p:nvSpPr>
        <p:spPr>
          <a:xfrm>
            <a:off x="6572249" y="6231265"/>
            <a:ext cx="225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Chr4a got chromatin remodeling after CNA  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F41700-CAC8-4DE1-9F6B-4DEA489775CD}"/>
              </a:ext>
            </a:extLst>
          </p:cNvPr>
          <p:cNvSpPr txBox="1"/>
          <p:nvPr/>
        </p:nvSpPr>
        <p:spPr>
          <a:xfrm>
            <a:off x="10814539" y="5452958"/>
            <a:ext cx="1301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Delineate peak difference caused by CNA and Non-CNA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4223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4ED89-EB52-4290-990C-0251FFEC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/>
              <a:t>Comprehensive analysis of evolutionary tree of six subclones of SNU801 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CFBCC-8366-419F-9F07-7EE32080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943832"/>
            <a:ext cx="118586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9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B193B-6841-4F5A-81B1-ECAD64318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89532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22106-8A1B-4367-B036-352E18AEC084}"/>
              </a:ext>
            </a:extLst>
          </p:cNvPr>
          <p:cNvSpPr txBox="1"/>
          <p:nvPr/>
        </p:nvSpPr>
        <p:spPr>
          <a:xfrm>
            <a:off x="7288823" y="562634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Rule1. Parsimony: the tree with the</a:t>
            </a:r>
            <a:r>
              <a:rPr lang="ko-KR" altLang="en-US" sz="1400" dirty="0"/>
              <a:t> </a:t>
            </a:r>
            <a:r>
              <a:rPr lang="en-US" altLang="ko-KR" sz="1400" dirty="0"/>
              <a:t>least</a:t>
            </a:r>
            <a:r>
              <a:rPr lang="ko-KR" altLang="en-US" sz="1400" dirty="0"/>
              <a:t> </a:t>
            </a:r>
            <a:r>
              <a:rPr lang="en-US" altLang="ko-KR" sz="1400" dirty="0"/>
              <a:t>number</a:t>
            </a:r>
            <a:r>
              <a:rPr lang="ko-KR" altLang="en-US" sz="1400" dirty="0"/>
              <a:t> </a:t>
            </a:r>
            <a:r>
              <a:rPr lang="en-US" altLang="ko-KR" sz="1400" dirty="0"/>
              <a:t>of</a:t>
            </a:r>
            <a:r>
              <a:rPr lang="ko-KR" altLang="en-US" sz="1400" dirty="0"/>
              <a:t> </a:t>
            </a:r>
            <a:r>
              <a:rPr lang="en-US" altLang="ko-KR" sz="1400" dirty="0"/>
              <a:t>copy</a:t>
            </a:r>
            <a:r>
              <a:rPr lang="ko-KR" altLang="en-US" sz="1400" dirty="0"/>
              <a:t> </a:t>
            </a:r>
            <a:r>
              <a:rPr lang="en-US" altLang="ko-KR" sz="1400" dirty="0"/>
              <a:t>number</a:t>
            </a:r>
            <a:r>
              <a:rPr lang="ko-KR" altLang="en-US" sz="1400" dirty="0"/>
              <a:t> </a:t>
            </a:r>
            <a:r>
              <a:rPr lang="en-US" altLang="ko-KR" sz="1400" dirty="0"/>
              <a:t>events</a:t>
            </a:r>
            <a:r>
              <a:rPr lang="ko-KR" altLang="en-US" sz="1400" dirty="0"/>
              <a:t> </a:t>
            </a:r>
            <a:r>
              <a:rPr lang="en-US" altLang="ko-KR" sz="1400" dirty="0"/>
              <a:t>is</a:t>
            </a:r>
            <a:r>
              <a:rPr lang="ko-KR" altLang="en-US" sz="1400" dirty="0"/>
              <a:t> </a:t>
            </a:r>
            <a:r>
              <a:rPr lang="en-US" altLang="ko-KR" sz="1400" dirty="0"/>
              <a:t>preferred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D9E92-FD82-4DE3-9037-089748863E90}"/>
              </a:ext>
            </a:extLst>
          </p:cNvPr>
          <p:cNvSpPr txBox="1"/>
          <p:nvPr/>
        </p:nvSpPr>
        <p:spPr>
          <a:xfrm>
            <a:off x="7288823" y="1248434"/>
            <a:ext cx="4457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Rule2. Monotonicity: escalating amplifications  were occurred with monotonic order (</a:t>
            </a:r>
            <a:r>
              <a:rPr lang="en-US" altLang="ko-KR" sz="1400" dirty="0" err="1"/>
              <a:t>Mm→Mmm→Mmmm</a:t>
            </a:r>
            <a:r>
              <a:rPr lang="en-US" altLang="ko-KR" sz="1400" dirty="0"/>
              <a:t>) unless a genomic doubling (</a:t>
            </a:r>
            <a:r>
              <a:rPr lang="en-US" altLang="ko-KR" sz="1400" dirty="0" err="1"/>
              <a:t>Mm→MMmm→MMm</a:t>
            </a:r>
            <a:r>
              <a:rPr lang="en-US" altLang="ko-KR" sz="1400" dirty="0"/>
              <a:t> is available)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0D041-06D6-4BB9-AC92-9E227BB284C3}"/>
              </a:ext>
            </a:extLst>
          </p:cNvPr>
          <p:cNvSpPr txBox="1"/>
          <p:nvPr/>
        </p:nvSpPr>
        <p:spPr>
          <a:xfrm>
            <a:off x="7288823" y="2426677"/>
            <a:ext cx="4457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Rule3. Irreversibility of LOH: completely loss of allele, it can no longer gain it back</a:t>
            </a:r>
          </a:p>
          <a:p>
            <a:r>
              <a:rPr lang="en-US" altLang="ko-KR" sz="1400" dirty="0"/>
              <a:t>(</a:t>
            </a:r>
            <a:r>
              <a:rPr lang="en-US" altLang="ko-KR" sz="1400" dirty="0" err="1"/>
              <a:t>Mm→MM→MMm</a:t>
            </a:r>
            <a:r>
              <a:rPr lang="en-US" altLang="ko-KR" sz="1400" dirty="0"/>
              <a:t> is not allowed)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BA71F-B5E2-42D0-825C-7C7103D7DDB3}"/>
              </a:ext>
            </a:extLst>
          </p:cNvPr>
          <p:cNvSpPr txBox="1"/>
          <p:nvPr/>
        </p:nvSpPr>
        <p:spPr>
          <a:xfrm>
            <a:off x="7288823" y="3560885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Umap</a:t>
            </a:r>
            <a:r>
              <a:rPr lang="en-US" altLang="ko-KR" sz="1400" dirty="0"/>
              <a:t> by peak data shows chromatin accessibility diversity in each clone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4503B-94C1-4FB2-B32C-707480DCD238}"/>
              </a:ext>
            </a:extLst>
          </p:cNvPr>
          <p:cNvSpPr txBox="1"/>
          <p:nvPr/>
        </p:nvSpPr>
        <p:spPr>
          <a:xfrm>
            <a:off x="7288823" y="4299439"/>
            <a:ext cx="445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DAP: Differentially accessible peaks </a:t>
            </a:r>
          </a:p>
          <a:p>
            <a:r>
              <a:rPr lang="en-US" altLang="ko-KR" sz="1400" dirty="0"/>
              <a:t>(Using statistical test introduced in this paper)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847DD-8264-4DB0-9AE2-7F81AF1E602D}"/>
              </a:ext>
            </a:extLst>
          </p:cNvPr>
          <p:cNvSpPr txBox="1"/>
          <p:nvPr/>
        </p:nvSpPr>
        <p:spPr>
          <a:xfrm>
            <a:off x="7288823" y="5037993"/>
            <a:ext cx="468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After adjusting Copy number, many DAP disappear (CNA is critical way for chromatin remodeling)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208A9D-8324-4978-9AA7-C2314A588371}"/>
              </a:ext>
            </a:extLst>
          </p:cNvPr>
          <p:cNvSpPr txBox="1"/>
          <p:nvPr/>
        </p:nvSpPr>
        <p:spPr>
          <a:xfrm>
            <a:off x="7288823" y="5776547"/>
            <a:ext cx="468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Sometimes DAP appears after adjustment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91700E3-F2B1-4FC0-A0DF-2739A8622B77}"/>
              </a:ext>
            </a:extLst>
          </p:cNvPr>
          <p:cNvSpPr/>
          <p:nvPr/>
        </p:nvSpPr>
        <p:spPr>
          <a:xfrm>
            <a:off x="7033847" y="439466"/>
            <a:ext cx="4879730" cy="28269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0BC14B8-63A1-4453-A046-A9172F669274}"/>
              </a:ext>
            </a:extLst>
          </p:cNvPr>
          <p:cNvSpPr/>
          <p:nvPr/>
        </p:nvSpPr>
        <p:spPr>
          <a:xfrm>
            <a:off x="7033847" y="3429000"/>
            <a:ext cx="4879730" cy="28269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A186F-9F41-4008-B176-1B85D71604E5}"/>
              </a:ext>
            </a:extLst>
          </p:cNvPr>
          <p:cNvSpPr txBox="1"/>
          <p:nvPr/>
        </p:nvSpPr>
        <p:spPr>
          <a:xfrm>
            <a:off x="7223925" y="6337426"/>
            <a:ext cx="4499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Evolutionary</a:t>
            </a:r>
            <a:r>
              <a:rPr lang="ko-KR" altLang="en-US" sz="1400" dirty="0"/>
              <a:t> </a:t>
            </a:r>
            <a:r>
              <a:rPr lang="en-US" altLang="ko-KR" sz="1400" dirty="0"/>
              <a:t>tree which delineates CNA and DAP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736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B5D10-EAAF-49F6-B0C0-1741826F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Intra-tumor heterogeneity is important for clinical outcome</a:t>
            </a:r>
            <a:endParaRPr lang="ko-KR" altLang="en-US" sz="40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1308703-5AB3-42F2-90C9-4E597DE15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518" y="1825624"/>
            <a:ext cx="9444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AAA5E-E51D-4FFE-8AE5-A3652E9C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Intra-tumor heterogeneity gives information of clonal evolutionary tree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91E239-A771-44F1-B7C2-9660D79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009" y="1928262"/>
            <a:ext cx="8877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2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9E9AE-5693-41D5-B6B1-718B9810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Single-cell sequencing is key for analyzing intra-tumor heterogeneity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6C0F2-1F34-4AB7-A7E2-DF53E957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09" y="1856952"/>
            <a:ext cx="8891782" cy="44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23358-D00E-4951-AAD6-AF277096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Copy number estimation is needed to analyze </a:t>
            </a:r>
            <a:r>
              <a:rPr lang="en-US" altLang="ko-KR" sz="3200" b="1" dirty="0" err="1"/>
              <a:t>scDNA</a:t>
            </a:r>
            <a:r>
              <a:rPr lang="en-US" altLang="ko-KR" sz="3200" b="1"/>
              <a:t>-seq of </a:t>
            </a:r>
            <a:r>
              <a:rPr lang="en-US" altLang="ko-KR" sz="3200" b="1" dirty="0"/>
              <a:t>cancer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207B27-1510-4B0D-A3B4-74C059C4C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5" b="18812"/>
          <a:stretch/>
        </p:blipFill>
        <p:spPr>
          <a:xfrm>
            <a:off x="510250" y="3365172"/>
            <a:ext cx="2202696" cy="171283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682164F-A78B-453B-A65B-A2C4060C6C29}"/>
              </a:ext>
            </a:extLst>
          </p:cNvPr>
          <p:cNvSpPr/>
          <p:nvPr/>
        </p:nvSpPr>
        <p:spPr>
          <a:xfrm>
            <a:off x="239041" y="1690688"/>
            <a:ext cx="2759138" cy="506180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E23DA-B6F0-47F0-9D45-57FCA29FD84F}"/>
              </a:ext>
            </a:extLst>
          </p:cNvPr>
          <p:cNvSpPr txBox="1"/>
          <p:nvPr/>
        </p:nvSpPr>
        <p:spPr>
          <a:xfrm>
            <a:off x="3260189" y="1761026"/>
            <a:ext cx="393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Copy number aberrations (CNAs)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0B6F660-F58B-4736-95DE-4A110A4E1343}"/>
              </a:ext>
            </a:extLst>
          </p:cNvPr>
          <p:cNvSpPr/>
          <p:nvPr/>
        </p:nvSpPr>
        <p:spPr>
          <a:xfrm>
            <a:off x="3049216" y="1690688"/>
            <a:ext cx="4985197" cy="259995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496D3CE-D272-483B-8044-4F7B318098C6}"/>
              </a:ext>
            </a:extLst>
          </p:cNvPr>
          <p:cNvSpPr/>
          <p:nvPr/>
        </p:nvSpPr>
        <p:spPr>
          <a:xfrm>
            <a:off x="3049216" y="4290646"/>
            <a:ext cx="4985197" cy="246584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8A0785-5451-487E-9C21-59293004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78" y="2130358"/>
            <a:ext cx="4484057" cy="2055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9661D3-4ED1-48B2-B904-C2735FE67FEF}"/>
              </a:ext>
            </a:extLst>
          </p:cNvPr>
          <p:cNvSpPr txBox="1"/>
          <p:nvPr/>
        </p:nvSpPr>
        <p:spPr>
          <a:xfrm>
            <a:off x="3260189" y="4440747"/>
            <a:ext cx="393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Chromatin remodeling</a:t>
            </a:r>
            <a:endParaRPr lang="ko-KR" altLang="en-US" dirty="0"/>
          </a:p>
        </p:txBody>
      </p:sp>
      <p:pic>
        <p:nvPicPr>
          <p:cNvPr id="2050" name="Picture 2" descr="figure1">
            <a:extLst>
              <a:ext uri="{FF2B5EF4-FFF2-40B4-BE49-F238E27FC236}">
                <a16:creationId xmlns:a16="http://schemas.microsoft.com/office/drawing/2014/main" id="{488EB806-36E4-45FA-8C0D-F488C97B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73" y="4834196"/>
            <a:ext cx="4665866" cy="16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38ADCE-A4DF-4367-A48C-893EDF28CC0F}"/>
              </a:ext>
            </a:extLst>
          </p:cNvPr>
          <p:cNvSpPr/>
          <p:nvPr/>
        </p:nvSpPr>
        <p:spPr>
          <a:xfrm>
            <a:off x="8449409" y="2357795"/>
            <a:ext cx="3270739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6C9FD1-3900-4DC4-AF80-5AA3CC7D08F1}"/>
              </a:ext>
            </a:extLst>
          </p:cNvPr>
          <p:cNvSpPr/>
          <p:nvPr/>
        </p:nvSpPr>
        <p:spPr>
          <a:xfrm>
            <a:off x="8449410" y="2659848"/>
            <a:ext cx="3270739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071537-45CC-403E-A5FC-4B7F3329B883}"/>
              </a:ext>
            </a:extLst>
          </p:cNvPr>
          <p:cNvSpPr/>
          <p:nvPr/>
        </p:nvSpPr>
        <p:spPr>
          <a:xfrm>
            <a:off x="8778297" y="2277571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D719128-C16C-4FB8-887E-6F243F399A90}"/>
              </a:ext>
            </a:extLst>
          </p:cNvPr>
          <p:cNvSpPr/>
          <p:nvPr/>
        </p:nvSpPr>
        <p:spPr>
          <a:xfrm>
            <a:off x="8778297" y="2601795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52DEF6-B454-4B72-B7B1-81EE9EB3B823}"/>
              </a:ext>
            </a:extLst>
          </p:cNvPr>
          <p:cNvSpPr/>
          <p:nvPr/>
        </p:nvSpPr>
        <p:spPr>
          <a:xfrm>
            <a:off x="11231158" y="2277571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422CBC-C997-4BF9-A48A-4FBD601A75B9}"/>
              </a:ext>
            </a:extLst>
          </p:cNvPr>
          <p:cNvSpPr/>
          <p:nvPr/>
        </p:nvSpPr>
        <p:spPr>
          <a:xfrm>
            <a:off x="11231158" y="2601795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78B6D27-A7F4-48A4-932F-47048E44ECD9}"/>
              </a:ext>
            </a:extLst>
          </p:cNvPr>
          <p:cNvSpPr/>
          <p:nvPr/>
        </p:nvSpPr>
        <p:spPr>
          <a:xfrm>
            <a:off x="8980839" y="3160435"/>
            <a:ext cx="298939" cy="2896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82B5B15-CCDB-4D3F-9044-B6F7C80EA73B}"/>
              </a:ext>
            </a:extLst>
          </p:cNvPr>
          <p:cNvSpPr/>
          <p:nvPr/>
        </p:nvSpPr>
        <p:spPr>
          <a:xfrm>
            <a:off x="10809320" y="3160435"/>
            <a:ext cx="298939" cy="28965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55492F-8946-4A2D-83BD-71536FC81DBC}"/>
              </a:ext>
            </a:extLst>
          </p:cNvPr>
          <p:cNvSpPr/>
          <p:nvPr/>
        </p:nvSpPr>
        <p:spPr>
          <a:xfrm>
            <a:off x="8383285" y="3689940"/>
            <a:ext cx="1573273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3B5649-7702-40C3-A156-DAC0FDECB7DF}"/>
              </a:ext>
            </a:extLst>
          </p:cNvPr>
          <p:cNvSpPr/>
          <p:nvPr/>
        </p:nvSpPr>
        <p:spPr>
          <a:xfrm>
            <a:off x="8383287" y="3991993"/>
            <a:ext cx="1573272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83873C7-19F6-4B8F-9755-75EE0C3E58CB}"/>
              </a:ext>
            </a:extLst>
          </p:cNvPr>
          <p:cNvSpPr/>
          <p:nvPr/>
        </p:nvSpPr>
        <p:spPr>
          <a:xfrm>
            <a:off x="8580790" y="3609716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7C770C7-89FA-4C25-99EE-F9D82875FF7E}"/>
              </a:ext>
            </a:extLst>
          </p:cNvPr>
          <p:cNvSpPr/>
          <p:nvPr/>
        </p:nvSpPr>
        <p:spPr>
          <a:xfrm>
            <a:off x="8580790" y="3933940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2F1C20C-B0C7-4F39-A1FC-55D54B0C1EAD}"/>
              </a:ext>
            </a:extLst>
          </p:cNvPr>
          <p:cNvSpPr/>
          <p:nvPr/>
        </p:nvSpPr>
        <p:spPr>
          <a:xfrm>
            <a:off x="9391693" y="3609716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FC0DCEC-4752-4418-B36E-B3091BA93F99}"/>
              </a:ext>
            </a:extLst>
          </p:cNvPr>
          <p:cNvSpPr/>
          <p:nvPr/>
        </p:nvSpPr>
        <p:spPr>
          <a:xfrm>
            <a:off x="9391693" y="3933940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E5ACB9-3D93-4495-A007-5001A6B78DE0}"/>
              </a:ext>
            </a:extLst>
          </p:cNvPr>
          <p:cNvSpPr/>
          <p:nvPr/>
        </p:nvSpPr>
        <p:spPr>
          <a:xfrm>
            <a:off x="8383287" y="4311993"/>
            <a:ext cx="1573272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492D163-F2D1-4586-AC1D-D9DA2D82264B}"/>
              </a:ext>
            </a:extLst>
          </p:cNvPr>
          <p:cNvSpPr/>
          <p:nvPr/>
        </p:nvSpPr>
        <p:spPr>
          <a:xfrm>
            <a:off x="8580790" y="4258164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07B747D-9125-4796-A02B-0A267C1CFD7C}"/>
              </a:ext>
            </a:extLst>
          </p:cNvPr>
          <p:cNvSpPr/>
          <p:nvPr/>
        </p:nvSpPr>
        <p:spPr>
          <a:xfrm>
            <a:off x="9391693" y="4258164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8" name="그래픽 37" descr="채우기 없는 웃는 얼굴">
            <a:extLst>
              <a:ext uri="{FF2B5EF4-FFF2-40B4-BE49-F238E27FC236}">
                <a16:creationId xmlns:a16="http://schemas.microsoft.com/office/drawing/2014/main" id="{585B1425-F7A3-480C-BFA1-F2C53C06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6997" y="3092244"/>
            <a:ext cx="410854" cy="410854"/>
          </a:xfrm>
          <a:prstGeom prst="rect">
            <a:avLst/>
          </a:prstGeom>
        </p:spPr>
      </p:pic>
      <p:pic>
        <p:nvPicPr>
          <p:cNvPr id="40" name="그래픽 39" descr="채우기 없는 슬픈 얼굴">
            <a:extLst>
              <a:ext uri="{FF2B5EF4-FFF2-40B4-BE49-F238E27FC236}">
                <a16:creationId xmlns:a16="http://schemas.microsoft.com/office/drawing/2014/main" id="{8882BE81-DD8A-461B-A5F7-C3FDFB330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5200" y="3092244"/>
            <a:ext cx="410854" cy="410854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922A6C9F-ECF2-4190-B26B-0CC3F026EE5F}"/>
              </a:ext>
            </a:extLst>
          </p:cNvPr>
          <p:cNvSpPr/>
          <p:nvPr/>
        </p:nvSpPr>
        <p:spPr>
          <a:xfrm>
            <a:off x="10321621" y="3689940"/>
            <a:ext cx="1573273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C712CF-1AB3-42A6-B1BB-1043B03F9E35}"/>
              </a:ext>
            </a:extLst>
          </p:cNvPr>
          <p:cNvSpPr/>
          <p:nvPr/>
        </p:nvSpPr>
        <p:spPr>
          <a:xfrm>
            <a:off x="10321623" y="3991993"/>
            <a:ext cx="744598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C24C9DF-837B-4808-80A0-26A552C39FED}"/>
              </a:ext>
            </a:extLst>
          </p:cNvPr>
          <p:cNvSpPr/>
          <p:nvPr/>
        </p:nvSpPr>
        <p:spPr>
          <a:xfrm>
            <a:off x="10519126" y="360495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5D2CCC8-5B88-4946-8F7D-4EE477086A19}"/>
              </a:ext>
            </a:extLst>
          </p:cNvPr>
          <p:cNvSpPr/>
          <p:nvPr/>
        </p:nvSpPr>
        <p:spPr>
          <a:xfrm>
            <a:off x="10519126" y="3914888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06B1021-3CBB-426F-82D2-017CE6A03B97}"/>
              </a:ext>
            </a:extLst>
          </p:cNvPr>
          <p:cNvSpPr/>
          <p:nvPr/>
        </p:nvSpPr>
        <p:spPr>
          <a:xfrm>
            <a:off x="11330029" y="360495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8E092F-23BF-4C2D-BB91-47694BB4E5A8}"/>
              </a:ext>
            </a:extLst>
          </p:cNvPr>
          <p:cNvSpPr/>
          <p:nvPr/>
        </p:nvSpPr>
        <p:spPr>
          <a:xfrm>
            <a:off x="10321623" y="4317056"/>
            <a:ext cx="744598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87866DC-F23C-4765-8E21-3085A7B5F093}"/>
              </a:ext>
            </a:extLst>
          </p:cNvPr>
          <p:cNvSpPr/>
          <p:nvPr/>
        </p:nvSpPr>
        <p:spPr>
          <a:xfrm>
            <a:off x="10519126" y="4235614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0516232-7C0A-452B-ACCF-9BBE72E6238C}"/>
              </a:ext>
            </a:extLst>
          </p:cNvPr>
          <p:cNvSpPr/>
          <p:nvPr/>
        </p:nvSpPr>
        <p:spPr>
          <a:xfrm>
            <a:off x="8099022" y="1690687"/>
            <a:ext cx="3867311" cy="50658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05BB8D-99DE-4086-AA85-E8D7003CE2FA}"/>
              </a:ext>
            </a:extLst>
          </p:cNvPr>
          <p:cNvSpPr txBox="1"/>
          <p:nvPr/>
        </p:nvSpPr>
        <p:spPr>
          <a:xfrm>
            <a:off x="8515099" y="5815439"/>
            <a:ext cx="3139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'Allele’ specific copy number profiling is needed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7E75D73-4F85-4C39-BADE-F8520622A4B4}"/>
              </a:ext>
            </a:extLst>
          </p:cNvPr>
          <p:cNvSpPr/>
          <p:nvPr/>
        </p:nvSpPr>
        <p:spPr>
          <a:xfrm>
            <a:off x="10321621" y="4757493"/>
            <a:ext cx="1573273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52EBFE8-1B2D-4401-9344-76D30493D2BE}"/>
              </a:ext>
            </a:extLst>
          </p:cNvPr>
          <p:cNvSpPr/>
          <p:nvPr/>
        </p:nvSpPr>
        <p:spPr>
          <a:xfrm>
            <a:off x="10321622" y="5059546"/>
            <a:ext cx="828673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5E9B554-A905-45AC-A670-15D9BE1A6063}"/>
              </a:ext>
            </a:extLst>
          </p:cNvPr>
          <p:cNvSpPr/>
          <p:nvPr/>
        </p:nvSpPr>
        <p:spPr>
          <a:xfrm>
            <a:off x="10519126" y="4672506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322DBF7-D261-402A-9119-1E5F78E19289}"/>
              </a:ext>
            </a:extLst>
          </p:cNvPr>
          <p:cNvSpPr/>
          <p:nvPr/>
        </p:nvSpPr>
        <p:spPr>
          <a:xfrm>
            <a:off x="10519126" y="4982197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4E69337-68B2-41E3-839E-72253022DDD8}"/>
              </a:ext>
            </a:extLst>
          </p:cNvPr>
          <p:cNvSpPr/>
          <p:nvPr/>
        </p:nvSpPr>
        <p:spPr>
          <a:xfrm>
            <a:off x="11330029" y="4672506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F65AD2-88FC-4A9B-938F-1C93D6B0B80D}"/>
              </a:ext>
            </a:extLst>
          </p:cNvPr>
          <p:cNvSpPr/>
          <p:nvPr/>
        </p:nvSpPr>
        <p:spPr>
          <a:xfrm>
            <a:off x="11150296" y="5059546"/>
            <a:ext cx="744598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C9A6E65-72B2-4775-A605-A97CB468FC94}"/>
              </a:ext>
            </a:extLst>
          </p:cNvPr>
          <p:cNvSpPr/>
          <p:nvPr/>
        </p:nvSpPr>
        <p:spPr>
          <a:xfrm>
            <a:off x="11330029" y="4982197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E5EEF2-5710-4D0C-8C40-B3D1AED61E27}"/>
              </a:ext>
            </a:extLst>
          </p:cNvPr>
          <p:cNvSpPr/>
          <p:nvPr/>
        </p:nvSpPr>
        <p:spPr>
          <a:xfrm>
            <a:off x="8383287" y="5067886"/>
            <a:ext cx="1573272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50B63B1-0A1C-416F-90E6-22A4F6891027}"/>
              </a:ext>
            </a:extLst>
          </p:cNvPr>
          <p:cNvSpPr/>
          <p:nvPr/>
        </p:nvSpPr>
        <p:spPr>
          <a:xfrm>
            <a:off x="8580790" y="50098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5FFDB7B-F694-433A-BEA7-3634A93CAEFD}"/>
              </a:ext>
            </a:extLst>
          </p:cNvPr>
          <p:cNvSpPr/>
          <p:nvPr/>
        </p:nvSpPr>
        <p:spPr>
          <a:xfrm>
            <a:off x="9391693" y="50098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69B2D-62CA-4C4A-9628-40EF43C4A60C}"/>
              </a:ext>
            </a:extLst>
          </p:cNvPr>
          <p:cNvSpPr txBox="1"/>
          <p:nvPr/>
        </p:nvSpPr>
        <p:spPr>
          <a:xfrm>
            <a:off x="8306403" y="4511155"/>
            <a:ext cx="160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Amplification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153F71-7BCB-477B-9BCE-3655C0B64CDC}"/>
              </a:ext>
            </a:extLst>
          </p:cNvPr>
          <p:cNvSpPr txBox="1"/>
          <p:nvPr/>
        </p:nvSpPr>
        <p:spPr>
          <a:xfrm>
            <a:off x="8329822" y="5280633"/>
            <a:ext cx="160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Deletion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71C83A-5837-4C3C-A81E-25CC376DBF58}"/>
              </a:ext>
            </a:extLst>
          </p:cNvPr>
          <p:cNvSpPr txBox="1"/>
          <p:nvPr/>
        </p:nvSpPr>
        <p:spPr>
          <a:xfrm>
            <a:off x="10293923" y="5280633"/>
            <a:ext cx="1600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Copy-neutral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508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3F73-ED3D-4E81-B0D4-8E6009E2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 of the “</a:t>
            </a:r>
            <a:r>
              <a:rPr lang="en-US" altLang="ko-KR" b="1" dirty="0" err="1"/>
              <a:t>Alleloscope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C54C4-541B-4FEC-A8DC-0327647E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26" y="1549227"/>
            <a:ext cx="10470190" cy="4491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F180A-019B-4FBC-9CC4-3D54E6B5A74F}"/>
                  </a:ext>
                </a:extLst>
              </p:cNvPr>
              <p:cNvSpPr txBox="1"/>
              <p:nvPr/>
            </p:nvSpPr>
            <p:spPr>
              <a:xfrm>
                <a:off x="2706565" y="6049108"/>
                <a:ext cx="67788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WTS: Get copy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major haplotype 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𝑖𝑟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(Normal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EF180A-019B-4FBC-9CC4-3D54E6B5A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565" y="6049108"/>
                <a:ext cx="6778870" cy="646331"/>
              </a:xfrm>
              <a:prstGeom prst="rect">
                <a:avLst/>
              </a:prstGeom>
              <a:blipFill>
                <a:blip r:embed="rId3"/>
                <a:stretch>
                  <a:fillRect l="-629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95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40861-991B-4043-BAD0-7698DA24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/>
              <a:t>Next generation sequencing requires step of making genome as fragment (Read) which makes bias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08309-42AF-433A-BCBA-F9C775BB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3" y="2216505"/>
            <a:ext cx="4926296" cy="2866324"/>
          </a:xfrm>
          <a:prstGeom prst="rect">
            <a:avLst/>
          </a:prstGeom>
        </p:spPr>
      </p:pic>
      <p:pic>
        <p:nvPicPr>
          <p:cNvPr id="1026" name="Picture 2" descr="A Novel Method to Detect Bias in Short Read NGS Data">
            <a:extLst>
              <a:ext uri="{FF2B5EF4-FFF2-40B4-BE49-F238E27FC236}">
                <a16:creationId xmlns:a16="http://schemas.microsoft.com/office/drawing/2014/main" id="{255E3C5D-3167-4F88-9D5C-E1BC7D52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69" y="2306849"/>
            <a:ext cx="5023625" cy="28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98DB2F-5DCE-4CE7-A6D0-970EACB6D03D}"/>
              </a:ext>
            </a:extLst>
          </p:cNvPr>
          <p:cNvSpPr/>
          <p:nvPr/>
        </p:nvSpPr>
        <p:spPr>
          <a:xfrm>
            <a:off x="239040" y="1924714"/>
            <a:ext cx="5461963" cy="362960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9C62D-640B-4311-AFFC-C871FC905571}"/>
              </a:ext>
            </a:extLst>
          </p:cNvPr>
          <p:cNvSpPr txBox="1"/>
          <p:nvPr/>
        </p:nvSpPr>
        <p:spPr>
          <a:xfrm>
            <a:off x="1073020" y="5635542"/>
            <a:ext cx="3676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Fragmentation and mapping</a:t>
            </a:r>
            <a:endParaRPr lang="ko-KR" altLang="en-US" sz="1400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64C23E0-8FD5-4479-8670-F639E806F024}"/>
              </a:ext>
            </a:extLst>
          </p:cNvPr>
          <p:cNvSpPr/>
          <p:nvPr/>
        </p:nvSpPr>
        <p:spPr>
          <a:xfrm>
            <a:off x="6423682" y="1924714"/>
            <a:ext cx="5461963" cy="362960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417216-6659-4615-BF18-E4B2325915FA}"/>
              </a:ext>
            </a:extLst>
          </p:cNvPr>
          <p:cNvSpPr txBox="1"/>
          <p:nvPr/>
        </p:nvSpPr>
        <p:spPr>
          <a:xfrm>
            <a:off x="6153550" y="5635542"/>
            <a:ext cx="60078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Fragmentation makes error</a:t>
            </a:r>
          </a:p>
          <a:p>
            <a:r>
              <a:rPr lang="en-US" altLang="ko-KR" sz="1600" dirty="0"/>
              <a:t>→ Read count gives information of CNA but not exact value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B3322-F51F-4363-BBB9-3454F2502EDA}"/>
              </a:ext>
            </a:extLst>
          </p:cNvPr>
          <p:cNvSpPr txBox="1"/>
          <p:nvPr/>
        </p:nvSpPr>
        <p:spPr>
          <a:xfrm>
            <a:off x="1079854" y="5974096"/>
            <a:ext cx="3780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Reads are usually overlapped</a:t>
            </a:r>
          </a:p>
          <a:p>
            <a:r>
              <a:rPr lang="en-US" altLang="ko-KR" sz="1400" dirty="0"/>
              <a:t>(We need to amplify genome in single cell before fragmentation)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3F2097-92ED-4A13-8B93-B076A4EEA1F7}"/>
              </a:ext>
            </a:extLst>
          </p:cNvPr>
          <p:cNvSpPr txBox="1"/>
          <p:nvPr/>
        </p:nvSpPr>
        <p:spPr>
          <a:xfrm>
            <a:off x="3722913" y="5011531"/>
            <a:ext cx="1651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Read count2</a:t>
            </a:r>
            <a:endParaRPr lang="ko-KR" alt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C7C000-06FC-448C-9ACC-5C0FDA590B6E}"/>
              </a:ext>
            </a:extLst>
          </p:cNvPr>
          <p:cNvSpPr txBox="1"/>
          <p:nvPr/>
        </p:nvSpPr>
        <p:spPr>
          <a:xfrm>
            <a:off x="786325" y="4877215"/>
            <a:ext cx="173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Read count1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653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40861-991B-4043-BAD0-7698DA24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Overview of input matrix</a:t>
            </a:r>
            <a:endParaRPr lang="ko-KR" altLang="en-US" sz="40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AFCC4A-5BB1-4822-832C-B6436A3A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84" y="2563661"/>
            <a:ext cx="2933971" cy="25099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AE57E3-C229-4274-B12F-B598DD296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4"/>
          <a:stretch/>
        </p:blipFill>
        <p:spPr>
          <a:xfrm>
            <a:off x="5457388" y="1456428"/>
            <a:ext cx="2086414" cy="1500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A7DC05-8E9C-4478-B6C6-67BFCAD67A3E}"/>
              </a:ext>
            </a:extLst>
          </p:cNvPr>
          <p:cNvSpPr txBox="1"/>
          <p:nvPr/>
        </p:nvSpPr>
        <p:spPr>
          <a:xfrm>
            <a:off x="7737230" y="1591925"/>
            <a:ext cx="3516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Allele: Variants form of Gene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EF456-1409-4596-BF2D-D75C5EBD2D78}"/>
                  </a:ext>
                </a:extLst>
              </p:cNvPr>
              <p:cNvSpPr txBox="1"/>
              <p:nvPr/>
            </p:nvSpPr>
            <p:spPr>
              <a:xfrm>
                <a:off x="7737230" y="1930479"/>
                <a:ext cx="3947746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(Blood type has three allele: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60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FEF456-1409-4596-BF2D-D75C5EBD2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30" y="1930479"/>
                <a:ext cx="3947746" cy="342979"/>
              </a:xfrm>
              <a:prstGeom prst="rect">
                <a:avLst/>
              </a:prstGeom>
              <a:blipFill>
                <a:blip r:embed="rId4"/>
                <a:stretch>
                  <a:fillRect l="-772" t="-5357" r="-30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39AF68-D117-4534-BCE2-E187AA64C33E}"/>
              </a:ext>
            </a:extLst>
          </p:cNvPr>
          <p:cNvSpPr txBox="1"/>
          <p:nvPr/>
        </p:nvSpPr>
        <p:spPr>
          <a:xfrm>
            <a:off x="7737230" y="2308711"/>
            <a:ext cx="343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Normal cells have two haplotypes from each patient</a:t>
            </a:r>
            <a:endParaRPr lang="ko-KR" altLang="en-US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CB8089D-E395-4CF7-98A7-A016F2B4793F}"/>
              </a:ext>
            </a:extLst>
          </p:cNvPr>
          <p:cNvSpPr/>
          <p:nvPr/>
        </p:nvSpPr>
        <p:spPr>
          <a:xfrm>
            <a:off x="5224280" y="1358429"/>
            <a:ext cx="6636542" cy="168618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9F9D5C2-EAB0-426D-B7CE-7DC2834A5CA8}"/>
              </a:ext>
            </a:extLst>
          </p:cNvPr>
          <p:cNvSpPr/>
          <p:nvPr/>
        </p:nvSpPr>
        <p:spPr>
          <a:xfrm>
            <a:off x="5224280" y="3099696"/>
            <a:ext cx="6636542" cy="11523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95F2D3-68CA-4E6E-B53C-F29BE067F50B}"/>
              </a:ext>
            </a:extLst>
          </p:cNvPr>
          <p:cNvSpPr/>
          <p:nvPr/>
        </p:nvSpPr>
        <p:spPr>
          <a:xfrm>
            <a:off x="5457387" y="3339552"/>
            <a:ext cx="3270739" cy="1292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AE24DD-0E4B-4CD3-B620-4C2367A53B61}"/>
              </a:ext>
            </a:extLst>
          </p:cNvPr>
          <p:cNvSpPr/>
          <p:nvPr/>
        </p:nvSpPr>
        <p:spPr>
          <a:xfrm>
            <a:off x="5457388" y="3805186"/>
            <a:ext cx="3270739" cy="1292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79FA47D-1ED3-494B-9ACA-57969D215C56}"/>
              </a:ext>
            </a:extLst>
          </p:cNvPr>
          <p:cNvSpPr/>
          <p:nvPr/>
        </p:nvSpPr>
        <p:spPr>
          <a:xfrm>
            <a:off x="5786275" y="3259328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D8F420-4860-4EAE-AB4B-F960ACDC1B57}"/>
              </a:ext>
            </a:extLst>
          </p:cNvPr>
          <p:cNvSpPr/>
          <p:nvPr/>
        </p:nvSpPr>
        <p:spPr>
          <a:xfrm>
            <a:off x="5786275" y="37471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DA7219-1539-478D-AEAE-2230D6936F56}"/>
              </a:ext>
            </a:extLst>
          </p:cNvPr>
          <p:cNvSpPr/>
          <p:nvPr/>
        </p:nvSpPr>
        <p:spPr>
          <a:xfrm>
            <a:off x="6414101" y="3259328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5E77241-E8F3-43A0-BBFE-189D61897E8B}"/>
              </a:ext>
            </a:extLst>
          </p:cNvPr>
          <p:cNvSpPr/>
          <p:nvPr/>
        </p:nvSpPr>
        <p:spPr>
          <a:xfrm>
            <a:off x="6414101" y="37471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F6001E5-A9B4-4D10-9EED-ED35E6F7F9CE}"/>
              </a:ext>
            </a:extLst>
          </p:cNvPr>
          <p:cNvSpPr/>
          <p:nvPr/>
        </p:nvSpPr>
        <p:spPr>
          <a:xfrm>
            <a:off x="7203153" y="3259328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FA13358-9404-4262-98E2-B8177862B8B3}"/>
              </a:ext>
            </a:extLst>
          </p:cNvPr>
          <p:cNvSpPr/>
          <p:nvPr/>
        </p:nvSpPr>
        <p:spPr>
          <a:xfrm>
            <a:off x="7203153" y="37471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E32BC8-21F0-4E07-AF22-7930B0AF31FC}"/>
              </a:ext>
            </a:extLst>
          </p:cNvPr>
          <p:cNvSpPr/>
          <p:nvPr/>
        </p:nvSpPr>
        <p:spPr>
          <a:xfrm>
            <a:off x="7899614" y="3259328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4966B42-F17E-4C08-9EA0-024C403319CF}"/>
              </a:ext>
            </a:extLst>
          </p:cNvPr>
          <p:cNvSpPr/>
          <p:nvPr/>
        </p:nvSpPr>
        <p:spPr>
          <a:xfrm>
            <a:off x="7899614" y="3747133"/>
            <a:ext cx="298939" cy="2896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B4A90-F7C4-46C9-BFB6-137F7614571C}"/>
              </a:ext>
            </a:extLst>
          </p:cNvPr>
          <p:cNvSpPr txBox="1"/>
          <p:nvPr/>
        </p:nvSpPr>
        <p:spPr>
          <a:xfrm>
            <a:off x="8908478" y="3219490"/>
            <a:ext cx="141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Haplotype1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9B5E2-9444-467B-8434-11A065FCF8C6}"/>
              </a:ext>
            </a:extLst>
          </p:cNvPr>
          <p:cNvSpPr txBox="1"/>
          <p:nvPr/>
        </p:nvSpPr>
        <p:spPr>
          <a:xfrm>
            <a:off x="8908478" y="3707295"/>
            <a:ext cx="141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Haplotype2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5D75FE1-946F-4B94-A83E-FEC23FFF5B59}"/>
              </a:ext>
            </a:extLst>
          </p:cNvPr>
          <p:cNvSpPr/>
          <p:nvPr/>
        </p:nvSpPr>
        <p:spPr>
          <a:xfrm>
            <a:off x="5224280" y="4370507"/>
            <a:ext cx="6636542" cy="160782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34E2E2-B106-4486-A1EE-E79C56FD5021}"/>
              </a:ext>
            </a:extLst>
          </p:cNvPr>
          <p:cNvSpPr/>
          <p:nvPr/>
        </p:nvSpPr>
        <p:spPr>
          <a:xfrm>
            <a:off x="5344246" y="4417820"/>
            <a:ext cx="500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Open Sans"/>
              </a:rPr>
              <a:t>SNP:  Places in the genome where people differ</a:t>
            </a: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3B323C2-6611-4E96-B153-46511E67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654" y="4738626"/>
            <a:ext cx="6333096" cy="1145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E3673-E443-4EC8-A2BF-69AEC4B8083B}"/>
              </a:ext>
            </a:extLst>
          </p:cNvPr>
          <p:cNvSpPr txBox="1"/>
          <p:nvPr/>
        </p:nvSpPr>
        <p:spPr>
          <a:xfrm>
            <a:off x="10570060" y="3228064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Father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116AB-871A-4EBD-B4DD-6D5C5C1F6F23}"/>
              </a:ext>
            </a:extLst>
          </p:cNvPr>
          <p:cNvSpPr txBox="1"/>
          <p:nvPr/>
        </p:nvSpPr>
        <p:spPr>
          <a:xfrm>
            <a:off x="10570059" y="3707295"/>
            <a:ext cx="98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Mother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CC052-4A8B-46F9-B8D6-17810DE41354}"/>
              </a:ext>
            </a:extLst>
          </p:cNvPr>
          <p:cNvSpPr txBox="1"/>
          <p:nvPr/>
        </p:nvSpPr>
        <p:spPr>
          <a:xfrm>
            <a:off x="539323" y="5024695"/>
            <a:ext cx="380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This is read count so I think matrix should not have 0,1 only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51D3F-DC86-4F9C-9FCC-140427BCDBB3}"/>
              </a:ext>
            </a:extLst>
          </p:cNvPr>
          <p:cNvSpPr txBox="1"/>
          <p:nvPr/>
        </p:nvSpPr>
        <p:spPr>
          <a:xfrm>
            <a:off x="5224280" y="6025640"/>
            <a:ext cx="6636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Note that Allele of SNP should be two types (AT, GC)</a:t>
            </a:r>
          </a:p>
          <a:p>
            <a:r>
              <a:rPr lang="en-US" altLang="ko-KR" sz="1400" dirty="0"/>
              <a:t>+Allelic imbalance in SNP denotes high risk of disease or SNV which caused by somatic mutation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341A60-5D34-4E6D-A811-A70A73A7BCA1}"/>
              </a:ext>
            </a:extLst>
          </p:cNvPr>
          <p:cNvSpPr txBox="1"/>
          <p:nvPr/>
        </p:nvSpPr>
        <p:spPr>
          <a:xfrm>
            <a:off x="539323" y="5756294"/>
            <a:ext cx="408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Reference allele and Alternative allele (Hyper parameter?)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6045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1237</Words>
  <Application>Microsoft Office PowerPoint</Application>
  <PresentationFormat>와이드스크린</PresentationFormat>
  <Paragraphs>187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Open Sans</vt:lpstr>
      <vt:lpstr>맑은 고딕</vt:lpstr>
      <vt:lpstr>Arial</vt:lpstr>
      <vt:lpstr>Cambria Math</vt:lpstr>
      <vt:lpstr>Wingdings</vt:lpstr>
      <vt:lpstr>Office 테마</vt:lpstr>
      <vt:lpstr>Alleloscope: Capturing DNA copy number alteration and chromatin accessibility </vt:lpstr>
      <vt:lpstr>Population level-analysis is not enough for analysis of cancer</vt:lpstr>
      <vt:lpstr>Intra-tumor heterogeneity is important for clinical outcome</vt:lpstr>
      <vt:lpstr>Intra-tumor heterogeneity gives information of clonal evolutionary tree </vt:lpstr>
      <vt:lpstr>Single-cell sequencing is key for analyzing intra-tumor heterogeneity</vt:lpstr>
      <vt:lpstr>Copy number estimation is needed to analyze scDNA-seq of cancer</vt:lpstr>
      <vt:lpstr>Overview of the “Alleloscope”</vt:lpstr>
      <vt:lpstr>Next generation sequencing requires step of making genome as fragment (Read) which makes bias</vt:lpstr>
      <vt:lpstr>Overview of input matrix</vt:lpstr>
      <vt:lpstr>Overview of segmentation:  HMM model based calculation</vt:lpstr>
      <vt:lpstr>Overview of segmentation:  HMM model based calculation</vt:lpstr>
      <vt:lpstr>Overview of EM-algorithm: Estimate θ ̂_ir</vt:lpstr>
      <vt:lpstr>Overview of EM-algorithm: Estimate θ ̂_ir</vt:lpstr>
      <vt:lpstr>Overview of estimation of coverage statistic ρ ̃_ir (Make base normal)</vt:lpstr>
      <vt:lpstr>Result of Alleloscope: Scatter plots of (θ ̂_ir,ρ ̂_ir)</vt:lpstr>
      <vt:lpstr>Validation of Alleloscope by using known phase (I_j)</vt:lpstr>
      <vt:lpstr>Alleloscope shows high accuracy for estimating phase</vt:lpstr>
      <vt:lpstr>Alleloscope is robust to errors in phasing</vt:lpstr>
      <vt:lpstr>Allescope can detect rare mirrored events </vt:lpstr>
      <vt:lpstr>Alleloscope can detect copy-neutral LOH</vt:lpstr>
      <vt:lpstr>Alleloscope may detect more information with scATAC-seq</vt:lpstr>
      <vt:lpstr>Combine peak signal (Chromatin accessibility) from scATAC-seq with Alleloscope </vt:lpstr>
      <vt:lpstr>Alleloscope results discriminate normal cells and tumor cells (+copy-neutral LOH)</vt:lpstr>
      <vt:lpstr>Peak clustering and θ ̂_i shows hint for evolutionary tree</vt:lpstr>
      <vt:lpstr>Evolutionary tree using Alleloscope with scATAC-seq</vt:lpstr>
      <vt:lpstr>Comprehensive analysis of evolutionary tree of six subclones of SNU801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Alleloscope: Allele-specific copy number alterations and chromatin accessibility in cancer</dc:title>
  <dc:creator>Jaehyoung Hong</dc:creator>
  <cp:lastModifiedBy>Jaehyoung Hong</cp:lastModifiedBy>
  <cp:revision>8</cp:revision>
  <dcterms:created xsi:type="dcterms:W3CDTF">2021-08-24T04:43:20Z</dcterms:created>
  <dcterms:modified xsi:type="dcterms:W3CDTF">2021-08-26T02:01:23Z</dcterms:modified>
</cp:coreProperties>
</file>